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5"/>
  </p:notesMasterIdLst>
  <p:sldIdLst>
    <p:sldId id="258" r:id="rId2"/>
    <p:sldId id="284" r:id="rId3"/>
    <p:sldId id="282" r:id="rId4"/>
    <p:sldId id="261" r:id="rId5"/>
    <p:sldId id="295" r:id="rId6"/>
    <p:sldId id="267" r:id="rId7"/>
    <p:sldId id="300" r:id="rId8"/>
    <p:sldId id="301" r:id="rId9"/>
    <p:sldId id="302" r:id="rId10"/>
    <p:sldId id="271" r:id="rId11"/>
    <p:sldId id="290" r:id="rId12"/>
    <p:sldId id="303" r:id="rId13"/>
    <p:sldId id="305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169"/>
    <a:srgbClr val="093552"/>
    <a:srgbClr val="021A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70" autoAdjust="0"/>
    <p:restoredTop sz="94626" autoAdjust="0"/>
  </p:normalViewPr>
  <p:slideViewPr>
    <p:cSldViewPr snapToGrid="0">
      <p:cViewPr varScale="1">
        <p:scale>
          <a:sx n="85" d="100"/>
          <a:sy n="85" d="100"/>
        </p:scale>
        <p:origin x="108" y="4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wnloads\figures%20for%20Dr%20Apollo's%20present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ownloads\figures%20for%20Dr%20Apollo's%20present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Sheet1!$A$10</c:f>
              <c:strCache>
                <c:ptCount val="1"/>
                <c:pt idx="0">
                  <c:v>Number of sites offering IPT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Sheet1!$B$9:$H$9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Sheet1!$B$10:$H$10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142</c:v>
                </c:pt>
                <c:pt idx="3">
                  <c:v>354</c:v>
                </c:pt>
                <c:pt idx="4">
                  <c:v>521</c:v>
                </c:pt>
                <c:pt idx="5" formatCode="#,##0">
                  <c:v>1016</c:v>
                </c:pt>
                <c:pt idx="6" formatCode="#,##0">
                  <c:v>1280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10-48BB-8B76-3A2A433CED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9476648"/>
        <c:axId val="579473120"/>
      </c:barChart>
      <c:lineChart>
        <c:grouping val="stacked"/>
        <c:varyColors val="0"/>
        <c:ser>
          <c:idx val="1"/>
          <c:order val="1"/>
          <c:tx>
            <c:strRef>
              <c:f>Sheet1!$A$11</c:f>
              <c:strCache>
                <c:ptCount val="1"/>
                <c:pt idx="0">
                  <c:v>Number of HIV patients in care ever started on Isoniazid Preventive Therapy (IPT) this month.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5.3604369505225728E-2"/>
                  <c:y val="-9.96190687184032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110-48BB-8B76-3A2A433CED6B}"/>
                </c:ext>
              </c:extLst>
            </c:dLbl>
            <c:dLbl>
              <c:idx val="4"/>
              <c:layout>
                <c:manualLayout>
                  <c:x val="-9.6909937992969389E-2"/>
                  <c:y val="-6.37942971079377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110-48BB-8B76-3A2A433CED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Sheet1!$B$9:$H$9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Sheet1!$B$11:$H$11</c:f>
              <c:numCache>
                <c:formatCode>#,##0</c:formatCode>
                <c:ptCount val="7"/>
                <c:pt idx="0" formatCode="General">
                  <c:v>98</c:v>
                </c:pt>
                <c:pt idx="1">
                  <c:v>9924</c:v>
                </c:pt>
                <c:pt idx="2">
                  <c:v>30322</c:v>
                </c:pt>
                <c:pt idx="3">
                  <c:v>68811</c:v>
                </c:pt>
                <c:pt idx="4">
                  <c:v>192657</c:v>
                </c:pt>
                <c:pt idx="5">
                  <c:v>301007</c:v>
                </c:pt>
                <c:pt idx="6">
                  <c:v>373819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110-48BB-8B76-3A2A433CED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9474688"/>
        <c:axId val="579474296"/>
      </c:lineChart>
      <c:catAx>
        <c:axId val="5794766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W" sz="1600" b="1">
                    <a:solidFill>
                      <a:schemeClr val="tx1"/>
                    </a:solidFill>
                  </a:rPr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473120"/>
        <c:crosses val="autoZero"/>
        <c:auto val="1"/>
        <c:lblAlgn val="ctr"/>
        <c:lblOffset val="100"/>
        <c:noMultiLvlLbl val="0"/>
      </c:catAx>
      <c:valAx>
        <c:axId val="5794731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W" sz="1600" b="1">
                    <a:solidFill>
                      <a:schemeClr val="tx1"/>
                    </a:solidFill>
                  </a:rPr>
                  <a:t>ART sites offering IPT</a:t>
                </a:r>
              </a:p>
            </c:rich>
          </c:tx>
          <c:layout>
            <c:manualLayout>
              <c:xMode val="edge"/>
              <c:yMode val="edge"/>
              <c:x val="2.1422450728363324E-2"/>
              <c:y val="0.251146332382543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476648"/>
        <c:crosses val="autoZero"/>
        <c:crossBetween val="between"/>
      </c:valAx>
      <c:valAx>
        <c:axId val="57947429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W" sz="1600">
                    <a:solidFill>
                      <a:schemeClr val="tx1"/>
                    </a:solidFill>
                  </a:rPr>
                  <a:t>Cumulative no. started on IPT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474688"/>
        <c:crosses val="max"/>
        <c:crossBetween val="between"/>
      </c:valAx>
      <c:catAx>
        <c:axId val="579474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94742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Sheet1!$A$16</c:f>
              <c:strCache>
                <c:ptCount val="1"/>
                <c:pt idx="0">
                  <c:v>Number of IPT clients in care developing TB this month.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elete val="1"/>
          </c:dLbls>
          <c:cat>
            <c:numRef>
              <c:f>Sheet1!$B$15:$H$15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Sheet1!$B$16:$H$16</c:f>
              <c:numCache>
                <c:formatCode>General</c:formatCode>
                <c:ptCount val="7"/>
                <c:pt idx="0">
                  <c:v>0</c:v>
                </c:pt>
                <c:pt idx="1">
                  <c:v>9</c:v>
                </c:pt>
                <c:pt idx="2">
                  <c:v>278</c:v>
                </c:pt>
                <c:pt idx="3">
                  <c:v>378</c:v>
                </c:pt>
                <c:pt idx="4">
                  <c:v>564</c:v>
                </c:pt>
                <c:pt idx="5">
                  <c:v>731</c:v>
                </c:pt>
                <c:pt idx="6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4B-4D3B-98A5-3E3F4022D0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89001944"/>
        <c:axId val="589001160"/>
      </c:barChart>
      <c:lineChart>
        <c:grouping val="stacked"/>
        <c:varyColors val="0"/>
        <c:ser>
          <c:idx val="1"/>
          <c:order val="1"/>
          <c:tx>
            <c:strRef>
              <c:f>Sheet1!$A$17</c:f>
              <c:strCache>
                <c:ptCount val="1"/>
                <c:pt idx="0">
                  <c:v>% of IPT clients in care developing TB.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3886493389627183E-2"/>
                  <c:y val="-6.0154079701787412E-2"/>
                </c:manualLayout>
              </c:layout>
              <c:tx>
                <c:rich>
                  <a:bodyPr/>
                  <a:lstStyle/>
                  <a:p>
                    <a:fld id="{CC8B98CA-0FF8-4E38-9498-DAB639DC80DA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54B-4D3B-98A5-3E3F4022D028}"/>
                </c:ext>
              </c:extLst>
            </c:dLbl>
            <c:dLbl>
              <c:idx val="1"/>
              <c:layout>
                <c:manualLayout>
                  <c:x val="-1.5924328926418155E-2"/>
                  <c:y val="-1.2890159936097365E-2"/>
                </c:manualLayout>
              </c:layout>
              <c:tx>
                <c:rich>
                  <a:bodyPr/>
                  <a:lstStyle/>
                  <a:p>
                    <a:fld id="{C9E3C3C4-66ED-4836-B351-482E43139450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54B-4D3B-98A5-3E3F4022D02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06547641-F2BD-4A96-BD33-7F400A0519EC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54B-4D3B-98A5-3E3F4022D028}"/>
                </c:ext>
              </c:extLst>
            </c:dLbl>
            <c:dLbl>
              <c:idx val="3"/>
              <c:layout>
                <c:manualLayout>
                  <c:x val="-2.3886493389627159E-2"/>
                  <c:y val="-1.718687991479638E-2"/>
                </c:manualLayout>
              </c:layout>
              <c:tx>
                <c:rich>
                  <a:bodyPr/>
                  <a:lstStyle/>
                  <a:p>
                    <a:fld id="{CBA4A658-A2A6-400C-8416-52DA93AA1045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54B-4D3B-98A5-3E3F4022D028}"/>
                </c:ext>
              </c:extLst>
            </c:dLbl>
            <c:dLbl>
              <c:idx val="4"/>
              <c:layout>
                <c:manualLayout>
                  <c:x val="-1.3270274105348421E-2"/>
                  <c:y val="3.0077039850893588E-2"/>
                </c:manualLayout>
              </c:layout>
              <c:tx>
                <c:rich>
                  <a:bodyPr/>
                  <a:lstStyle/>
                  <a:p>
                    <a:fld id="{7A949D26-054E-4B64-AAED-1757F783DDEF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54B-4D3B-98A5-3E3F4022D028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23BC6E31-116A-4866-B742-39497DBE04BC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254B-4D3B-98A5-3E3F4022D028}"/>
                </c:ext>
              </c:extLst>
            </c:dLbl>
            <c:dLbl>
              <c:idx val="6"/>
              <c:layout>
                <c:manualLayout>
                  <c:x val="-5.0427041600324005E-2"/>
                  <c:y val="-9.8824559510079277E-2"/>
                </c:manualLayout>
              </c:layout>
              <c:tx>
                <c:rich>
                  <a:bodyPr/>
                  <a:lstStyle/>
                  <a:p>
                    <a:fld id="{102361E8-FCF7-4CE0-9172-FA1EC69FF792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54B-4D3B-98A5-3E3F4022D0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Sheet1!$B$15:$H$15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Sheet1!$B$17:$H$17</c:f>
              <c:numCache>
                <c:formatCode>General</c:formatCode>
                <c:ptCount val="7"/>
                <c:pt idx="0">
                  <c:v>0</c:v>
                </c:pt>
                <c:pt idx="1">
                  <c:v>0.09</c:v>
                </c:pt>
                <c:pt idx="2">
                  <c:v>1.36</c:v>
                </c:pt>
                <c:pt idx="3">
                  <c:v>0.98</c:v>
                </c:pt>
                <c:pt idx="4">
                  <c:v>0.46</c:v>
                </c:pt>
                <c:pt idx="5">
                  <c:v>0.67</c:v>
                </c:pt>
                <c:pt idx="6">
                  <c:v>0.17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54B-4D3B-98A5-3E3F4022D0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89001552"/>
        <c:axId val="589003512"/>
      </c:lineChart>
      <c:catAx>
        <c:axId val="5890019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W" sz="1200">
                    <a:solidFill>
                      <a:schemeClr val="tx1"/>
                    </a:solidFill>
                  </a:rPr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9001160"/>
        <c:crosses val="autoZero"/>
        <c:auto val="1"/>
        <c:lblAlgn val="ctr"/>
        <c:lblOffset val="100"/>
        <c:noMultiLvlLbl val="0"/>
      </c:catAx>
      <c:valAx>
        <c:axId val="5890011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W" sz="1200">
                    <a:solidFill>
                      <a:schemeClr val="tx1"/>
                    </a:solidFill>
                  </a:rPr>
                  <a:t>No. of IPT clients</a:t>
                </a:r>
                <a:r>
                  <a:rPr lang="en-ZW" sz="1200" baseline="0">
                    <a:solidFill>
                      <a:schemeClr val="tx1"/>
                    </a:solidFill>
                  </a:rPr>
                  <a:t> developing TB </a:t>
                </a:r>
                <a:endParaRPr lang="en-ZW" sz="120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9001944"/>
        <c:crosses val="autoZero"/>
        <c:crossBetween val="between"/>
      </c:valAx>
      <c:valAx>
        <c:axId val="58900351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W" sz="1200">
                    <a:solidFill>
                      <a:schemeClr val="tx1"/>
                    </a:solidFill>
                  </a:rPr>
                  <a:t>% of IPT clients developing TB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9001552"/>
        <c:crosses val="max"/>
        <c:crossBetween val="between"/>
      </c:valAx>
      <c:catAx>
        <c:axId val="589001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890035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Sheet1!$A$25</c:f>
              <c:strCache>
                <c:ptCount val="1"/>
                <c:pt idx="0">
                  <c:v>No. of IPT clients that stopped IPT due to toxicity/side effects.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numRef>
              <c:f>Sheet1!$B$24:$H$24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Sheet1!$B$25:$H$25</c:f>
              <c:numCache>
                <c:formatCode>General</c:formatCode>
                <c:ptCount val="7"/>
                <c:pt idx="0">
                  <c:v>0</c:v>
                </c:pt>
                <c:pt idx="1">
                  <c:v>53</c:v>
                </c:pt>
                <c:pt idx="2">
                  <c:v>254</c:v>
                </c:pt>
                <c:pt idx="3">
                  <c:v>581</c:v>
                </c:pt>
                <c:pt idx="4" formatCode="#,##0">
                  <c:v>1514</c:v>
                </c:pt>
                <c:pt idx="5" formatCode="#,##0">
                  <c:v>1007</c:v>
                </c:pt>
                <c:pt idx="6">
                  <c:v>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8A-40F4-8EA9-FE43CCE446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4577944"/>
        <c:axId val="654578336"/>
      </c:barChart>
      <c:lineChart>
        <c:grouping val="stacked"/>
        <c:varyColors val="0"/>
        <c:ser>
          <c:idx val="1"/>
          <c:order val="1"/>
          <c:tx>
            <c:strRef>
              <c:f>Sheet1!$A$26</c:f>
              <c:strCache>
                <c:ptCount val="1"/>
                <c:pt idx="0">
                  <c:v>% of IPT clients that stopped IPT due to toxicity/side effects.</c:v>
                </c:pt>
              </c:strCache>
            </c:strRef>
          </c:tx>
          <c:spPr>
            <a:ln w="28575" cap="rnd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875968992248062E-2"/>
                  <c:y val="-5.8322117541498512E-2"/>
                </c:manualLayout>
              </c:layout>
              <c:tx>
                <c:rich>
                  <a:bodyPr/>
                  <a:lstStyle/>
                  <a:p>
                    <a:fld id="{7E9746CC-39AF-4C64-BF56-B722EDA46552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88A-40F4-8EA9-FE43CCE446D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DFF5A53-3830-434C-A042-770137424A31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88A-40F4-8EA9-FE43CCE446D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74FE06A-D9BB-4F44-9726-B8C21EF62864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88A-40F4-8EA9-FE43CCE446DD}"/>
                </c:ext>
              </c:extLst>
            </c:dLbl>
            <c:dLbl>
              <c:idx val="3"/>
              <c:layout>
                <c:manualLayout>
                  <c:x val="-3.9086562887225736E-2"/>
                  <c:y val="-3.5890533871691346E-2"/>
                </c:manualLayout>
              </c:layout>
              <c:tx>
                <c:rich>
                  <a:bodyPr/>
                  <a:lstStyle/>
                  <a:p>
                    <a:fld id="{58375AB1-643B-42EB-A238-01FADE3A18F5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88A-40F4-8EA9-FE43CCE446D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75B9BB3A-6A02-46E1-B6BD-9918AAA243E6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88A-40F4-8EA9-FE43CCE446DD}"/>
                </c:ext>
              </c:extLst>
            </c:dLbl>
            <c:dLbl>
              <c:idx val="5"/>
              <c:layout>
                <c:manualLayout>
                  <c:x val="2.4224806201549498E-3"/>
                  <c:y val="-4.4863167339614179E-2"/>
                </c:manualLayout>
              </c:layout>
              <c:tx>
                <c:rich>
                  <a:bodyPr/>
                  <a:lstStyle/>
                  <a:p>
                    <a:fld id="{1BCF4642-CCF9-40AF-BCD6-105BD26B3044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88A-40F4-8EA9-FE43CCE446DD}"/>
                </c:ext>
              </c:extLst>
            </c:dLbl>
            <c:dLbl>
              <c:idx val="6"/>
              <c:layout>
                <c:manualLayout>
                  <c:x val="-3.1492248062015504E-2"/>
                  <c:y val="5.3835800807537013E-2"/>
                </c:manualLayout>
              </c:layout>
              <c:tx>
                <c:rich>
                  <a:bodyPr/>
                  <a:lstStyle/>
                  <a:p>
                    <a:fld id="{4DBBA16B-1D89-4057-84AD-E0AB163E1F71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88A-40F4-8EA9-FE43CCE446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Sheet1!$B$24:$H$24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Sheet1!$B$26:$H$26</c:f>
              <c:numCache>
                <c:formatCode>General</c:formatCode>
                <c:ptCount val="7"/>
                <c:pt idx="0">
                  <c:v>0</c:v>
                </c:pt>
                <c:pt idx="1">
                  <c:v>0.53</c:v>
                </c:pt>
                <c:pt idx="2">
                  <c:v>1.25</c:v>
                </c:pt>
                <c:pt idx="3">
                  <c:v>1.51</c:v>
                </c:pt>
                <c:pt idx="4">
                  <c:v>1.22</c:v>
                </c:pt>
                <c:pt idx="5">
                  <c:v>0.93</c:v>
                </c:pt>
                <c:pt idx="6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88A-40F4-8EA9-FE43CCE446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2553536"/>
        <c:axId val="592552752"/>
      </c:lineChart>
      <c:catAx>
        <c:axId val="6545779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W">
                    <a:solidFill>
                      <a:schemeClr val="tx1"/>
                    </a:solidFill>
                  </a:rPr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578336"/>
        <c:crosses val="autoZero"/>
        <c:auto val="1"/>
        <c:lblAlgn val="ctr"/>
        <c:lblOffset val="100"/>
        <c:noMultiLvlLbl val="0"/>
      </c:catAx>
      <c:valAx>
        <c:axId val="6545783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W" sz="1100">
                    <a:solidFill>
                      <a:schemeClr val="tx1"/>
                    </a:solidFill>
                  </a:rPr>
                  <a:t>No. thta</a:t>
                </a:r>
                <a:r>
                  <a:rPr lang="en-ZW" sz="1100" baseline="0">
                    <a:solidFill>
                      <a:schemeClr val="tx1"/>
                    </a:solidFill>
                  </a:rPr>
                  <a:t>t stopped IPT due to toxicity/side effects</a:t>
                </a:r>
                <a:endParaRPr lang="en-ZW" sz="110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577944"/>
        <c:crosses val="autoZero"/>
        <c:crossBetween val="between"/>
      </c:valAx>
      <c:valAx>
        <c:axId val="59255275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W" sz="1100" b="1">
                    <a:solidFill>
                      <a:schemeClr val="tx1"/>
                    </a:solidFill>
                  </a:rPr>
                  <a:t>% that</a:t>
                </a:r>
                <a:r>
                  <a:rPr lang="en-ZW" sz="1100" b="1" baseline="0">
                    <a:solidFill>
                      <a:schemeClr val="tx1"/>
                    </a:solidFill>
                  </a:rPr>
                  <a:t> stopped IPT due to</a:t>
                </a:r>
              </a:p>
              <a:p>
                <a:pPr>
                  <a:defRPr sz="1100" b="1">
                    <a:solidFill>
                      <a:schemeClr val="tx1"/>
                    </a:solidFill>
                  </a:defRPr>
                </a:pPr>
                <a:r>
                  <a:rPr lang="en-ZW" sz="1100" b="1" baseline="0">
                    <a:solidFill>
                      <a:schemeClr val="tx1"/>
                    </a:solidFill>
                  </a:rPr>
                  <a:t> toxicity/side effects</a:t>
                </a:r>
                <a:endParaRPr lang="en-ZW" sz="1100" b="1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2553536"/>
        <c:crosses val="max"/>
        <c:crossBetween val="between"/>
      </c:valAx>
      <c:catAx>
        <c:axId val="592553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925527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12B5D2-0932-4E72-B521-E8FF214F7690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BA26DD97-5C37-4524-A749-E173D2CA8535}">
      <dgm:prSet phldrT="[Text]"/>
      <dgm:spPr/>
      <dgm:t>
        <a:bodyPr/>
        <a:lstStyle/>
        <a:p>
          <a:r>
            <a:rPr lang="en-ZW" b="1" dirty="0"/>
            <a:t>Adaptation processes of the 2011 WHO ICF/IPT Guidelines </a:t>
          </a:r>
        </a:p>
      </dgm:t>
    </dgm:pt>
    <dgm:pt modelId="{FA571F7D-4804-4B43-B31F-18DE63D22959}" type="parTrans" cxnId="{1D3FFF0C-8B13-48C9-A7A2-37913DB082B5}">
      <dgm:prSet/>
      <dgm:spPr/>
      <dgm:t>
        <a:bodyPr/>
        <a:lstStyle/>
        <a:p>
          <a:endParaRPr lang="en-ZW" b="1"/>
        </a:p>
      </dgm:t>
    </dgm:pt>
    <dgm:pt modelId="{698288F9-4863-47D4-8582-7FA7AE8DD264}" type="sibTrans" cxnId="{1D3FFF0C-8B13-48C9-A7A2-37913DB082B5}">
      <dgm:prSet/>
      <dgm:spPr/>
      <dgm:t>
        <a:bodyPr/>
        <a:lstStyle/>
        <a:p>
          <a:endParaRPr lang="en-ZW" b="1"/>
        </a:p>
      </dgm:t>
    </dgm:pt>
    <dgm:pt modelId="{B15127F1-CA5A-430A-955C-1DB54DFCE9E5}">
      <dgm:prSet phldrT="[Text]"/>
      <dgm:spPr/>
      <dgm:t>
        <a:bodyPr/>
        <a:lstStyle/>
        <a:p>
          <a:r>
            <a:rPr lang="en-ZW" b="1" dirty="0"/>
            <a:t>Feasibility Phase of ICF/IPT implementation </a:t>
          </a:r>
        </a:p>
      </dgm:t>
    </dgm:pt>
    <dgm:pt modelId="{9AE54747-8E18-4B5D-A193-9016E316C991}" type="parTrans" cxnId="{F480B546-39CF-4C38-AC34-B06CF53159B3}">
      <dgm:prSet/>
      <dgm:spPr/>
      <dgm:t>
        <a:bodyPr/>
        <a:lstStyle/>
        <a:p>
          <a:endParaRPr lang="en-ZW" b="1"/>
        </a:p>
      </dgm:t>
    </dgm:pt>
    <dgm:pt modelId="{1AE2C50B-2F9D-467E-9D41-D6EADFF08C55}" type="sibTrans" cxnId="{F480B546-39CF-4C38-AC34-B06CF53159B3}">
      <dgm:prSet/>
      <dgm:spPr/>
      <dgm:t>
        <a:bodyPr/>
        <a:lstStyle/>
        <a:p>
          <a:endParaRPr lang="en-ZW" b="1"/>
        </a:p>
      </dgm:t>
    </dgm:pt>
    <dgm:pt modelId="{3A9FC889-0B4D-47A5-9123-3925386AEBCB}">
      <dgm:prSet/>
      <dgm:spPr/>
      <dgm:t>
        <a:bodyPr/>
        <a:lstStyle/>
        <a:p>
          <a:r>
            <a:rPr lang="en-ZW" b="1" dirty="0">
              <a:effectLst/>
            </a:rPr>
            <a:t>Stakeholder Sensitization  meetings at various levels on ICF/IPT</a:t>
          </a:r>
          <a:endParaRPr lang="en-ZW" b="1" dirty="0"/>
        </a:p>
      </dgm:t>
    </dgm:pt>
    <dgm:pt modelId="{BD49FCA3-26AE-4E4D-8450-ECBEE02C07CD}" type="parTrans" cxnId="{8A789EC0-4291-4479-B3C8-6EE6F4F46288}">
      <dgm:prSet/>
      <dgm:spPr/>
      <dgm:t>
        <a:bodyPr/>
        <a:lstStyle/>
        <a:p>
          <a:endParaRPr lang="en-ZW" b="1"/>
        </a:p>
      </dgm:t>
    </dgm:pt>
    <dgm:pt modelId="{07C4F9AF-2BF5-4CD3-8E09-CA77550DF784}" type="sibTrans" cxnId="{8A789EC0-4291-4479-B3C8-6EE6F4F46288}">
      <dgm:prSet/>
      <dgm:spPr/>
      <dgm:t>
        <a:bodyPr/>
        <a:lstStyle/>
        <a:p>
          <a:endParaRPr lang="en-ZW" b="1"/>
        </a:p>
      </dgm:t>
    </dgm:pt>
    <dgm:pt modelId="{0DE1A532-A203-4504-9BFB-86CFC86B9227}">
      <dgm:prSet/>
      <dgm:spPr/>
      <dgm:t>
        <a:bodyPr/>
        <a:lstStyle/>
        <a:p>
          <a:r>
            <a:rPr lang="en-ZW" b="1" dirty="0">
              <a:effectLst/>
            </a:rPr>
            <a:t>Capacity &amp; Skills Building</a:t>
          </a:r>
        </a:p>
        <a:p>
          <a:r>
            <a:rPr lang="en-ZW" b="1" dirty="0">
              <a:effectLst/>
            </a:rPr>
            <a:t> of HCWs to provide ICF/IPT services.</a:t>
          </a:r>
          <a:endParaRPr lang="en-ZW" b="1" dirty="0">
            <a:effectLst/>
            <a:latin typeface="Calibri"/>
            <a:ea typeface="Calibri"/>
            <a:cs typeface="Times New Roman"/>
          </a:endParaRPr>
        </a:p>
      </dgm:t>
    </dgm:pt>
    <dgm:pt modelId="{18A359E4-4B6B-4BDD-8589-063C962EAD1B}" type="parTrans" cxnId="{33B227EF-FB41-4758-8114-9EF10168D21A}">
      <dgm:prSet/>
      <dgm:spPr/>
      <dgm:t>
        <a:bodyPr/>
        <a:lstStyle/>
        <a:p>
          <a:endParaRPr lang="en-ZW" b="1"/>
        </a:p>
      </dgm:t>
    </dgm:pt>
    <dgm:pt modelId="{69004516-225A-4400-8036-048CACE5A1F5}" type="sibTrans" cxnId="{33B227EF-FB41-4758-8114-9EF10168D21A}">
      <dgm:prSet/>
      <dgm:spPr/>
      <dgm:t>
        <a:bodyPr/>
        <a:lstStyle/>
        <a:p>
          <a:endParaRPr lang="en-ZW" b="1"/>
        </a:p>
      </dgm:t>
    </dgm:pt>
    <dgm:pt modelId="{C5FF4B88-D04C-43A8-9910-4D0071D96201}">
      <dgm:prSet/>
      <dgm:spPr/>
      <dgm:t>
        <a:bodyPr/>
        <a:lstStyle/>
        <a:p>
          <a:r>
            <a:rPr lang="en-ZW" b="1" dirty="0"/>
            <a:t>Revision of M&amp;E Data Reporting and Recording Tools </a:t>
          </a:r>
        </a:p>
      </dgm:t>
    </dgm:pt>
    <dgm:pt modelId="{C4E0E31A-8589-4747-AFD8-0094EE612E5D}" type="parTrans" cxnId="{3D564D6B-CAB1-422B-980D-DC6F1218093E}">
      <dgm:prSet/>
      <dgm:spPr/>
      <dgm:t>
        <a:bodyPr/>
        <a:lstStyle/>
        <a:p>
          <a:endParaRPr lang="en-ZW" b="1"/>
        </a:p>
      </dgm:t>
    </dgm:pt>
    <dgm:pt modelId="{08236F2A-E30B-4B44-B971-B4E9C6D4E89F}" type="sibTrans" cxnId="{3D564D6B-CAB1-422B-980D-DC6F1218093E}">
      <dgm:prSet/>
      <dgm:spPr/>
      <dgm:t>
        <a:bodyPr/>
        <a:lstStyle/>
        <a:p>
          <a:endParaRPr lang="en-ZW" b="1"/>
        </a:p>
      </dgm:t>
    </dgm:pt>
    <dgm:pt modelId="{B6D1479A-BDF1-4EC6-956F-0BA371838AA0}">
      <dgm:prSet/>
      <dgm:spPr/>
      <dgm:t>
        <a:bodyPr/>
        <a:lstStyle/>
        <a:p>
          <a:r>
            <a:rPr lang="en-ZW" b="1" dirty="0"/>
            <a:t>Post Feasibility Phase of ICF/IPT Implementation </a:t>
          </a:r>
        </a:p>
      </dgm:t>
    </dgm:pt>
    <dgm:pt modelId="{4CAB38FA-BAA0-42E2-9E57-4D271B53D1B8}" type="parTrans" cxnId="{CB5FDE3B-A694-4148-BC75-65C1C274B8F3}">
      <dgm:prSet/>
      <dgm:spPr/>
      <dgm:t>
        <a:bodyPr/>
        <a:lstStyle/>
        <a:p>
          <a:endParaRPr lang="en-ZW" b="1"/>
        </a:p>
      </dgm:t>
    </dgm:pt>
    <dgm:pt modelId="{48A5998C-67E6-40A2-B8ED-E8532F9F92C7}" type="sibTrans" cxnId="{CB5FDE3B-A694-4148-BC75-65C1C274B8F3}">
      <dgm:prSet/>
      <dgm:spPr/>
      <dgm:t>
        <a:bodyPr/>
        <a:lstStyle/>
        <a:p>
          <a:endParaRPr lang="en-ZW" b="1"/>
        </a:p>
      </dgm:t>
    </dgm:pt>
    <dgm:pt modelId="{FCFA06EE-1401-4022-A5C3-3F59D5E1A1DA}" type="pres">
      <dgm:prSet presAssocID="{7112B5D2-0932-4E72-B521-E8FF214F7690}" presName="CompostProcess" presStyleCnt="0">
        <dgm:presLayoutVars>
          <dgm:dir/>
          <dgm:resizeHandles val="exact"/>
        </dgm:presLayoutVars>
      </dgm:prSet>
      <dgm:spPr/>
    </dgm:pt>
    <dgm:pt modelId="{8C3213B4-5D2D-4286-9C2C-75D858982675}" type="pres">
      <dgm:prSet presAssocID="{7112B5D2-0932-4E72-B521-E8FF214F7690}" presName="arrow" presStyleLbl="bgShp" presStyleIdx="0" presStyleCnt="1" custScaleY="80172"/>
      <dgm:spPr/>
    </dgm:pt>
    <dgm:pt modelId="{CCB66A1B-1034-4D89-BB6A-875F79483A6F}" type="pres">
      <dgm:prSet presAssocID="{7112B5D2-0932-4E72-B521-E8FF214F7690}" presName="linearProcess" presStyleCnt="0"/>
      <dgm:spPr/>
    </dgm:pt>
    <dgm:pt modelId="{F3D4A209-6860-4D52-8730-6348BA635E04}" type="pres">
      <dgm:prSet presAssocID="{BA26DD97-5C37-4524-A749-E173D2CA8535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5A72EB-0AC9-4F6A-BF5F-8922019C4450}" type="pres">
      <dgm:prSet presAssocID="{698288F9-4863-47D4-8582-7FA7AE8DD264}" presName="sibTrans" presStyleCnt="0"/>
      <dgm:spPr/>
    </dgm:pt>
    <dgm:pt modelId="{C71F8E8E-A0B7-48F5-8F80-BA4536B77569}" type="pres">
      <dgm:prSet presAssocID="{C5FF4B88-D04C-43A8-9910-4D0071D96201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8A464E-35CB-4734-B728-7C3169044FCF}" type="pres">
      <dgm:prSet presAssocID="{08236F2A-E30B-4B44-B971-B4E9C6D4E89F}" presName="sibTrans" presStyleCnt="0"/>
      <dgm:spPr/>
    </dgm:pt>
    <dgm:pt modelId="{55BE596B-7065-4C3E-AF27-7EEB00D6E330}" type="pres">
      <dgm:prSet presAssocID="{3A9FC889-0B4D-47A5-9123-3925386AEBCB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988C5E-6392-4824-82AC-7AD8E4EFBA32}" type="pres">
      <dgm:prSet presAssocID="{07C4F9AF-2BF5-4CD3-8E09-CA77550DF784}" presName="sibTrans" presStyleCnt="0"/>
      <dgm:spPr/>
    </dgm:pt>
    <dgm:pt modelId="{2DD684C3-E013-4F12-8A4B-5CD42D460D48}" type="pres">
      <dgm:prSet presAssocID="{0DE1A532-A203-4504-9BFB-86CFC86B9227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DA959-A466-40A6-84FC-EDE4225AAF6D}" type="pres">
      <dgm:prSet presAssocID="{69004516-225A-4400-8036-048CACE5A1F5}" presName="sibTrans" presStyleCnt="0"/>
      <dgm:spPr/>
    </dgm:pt>
    <dgm:pt modelId="{3C4AECCA-8186-4012-B59C-1AED077B3310}" type="pres">
      <dgm:prSet presAssocID="{B15127F1-CA5A-430A-955C-1DB54DFCE9E5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279F9-9BB5-407D-BCB9-075C6EA59637}" type="pres">
      <dgm:prSet presAssocID="{1AE2C50B-2F9D-467E-9D41-D6EADFF08C55}" presName="sibTrans" presStyleCnt="0"/>
      <dgm:spPr/>
    </dgm:pt>
    <dgm:pt modelId="{E89EB0DE-70BA-4543-BEB4-A7BF6786CA01}" type="pres">
      <dgm:prSet presAssocID="{B6D1479A-BDF1-4EC6-956F-0BA371838AA0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D0DC9C-43A6-4311-86DD-398EAF8CD295}" type="presOf" srcId="{C5FF4B88-D04C-43A8-9910-4D0071D96201}" destId="{C71F8E8E-A0B7-48F5-8F80-BA4536B77569}" srcOrd="0" destOrd="0" presId="urn:microsoft.com/office/officeart/2005/8/layout/hProcess9"/>
    <dgm:cxn modelId="{CB5FDE3B-A694-4148-BC75-65C1C274B8F3}" srcId="{7112B5D2-0932-4E72-B521-E8FF214F7690}" destId="{B6D1479A-BDF1-4EC6-956F-0BA371838AA0}" srcOrd="5" destOrd="0" parTransId="{4CAB38FA-BAA0-42E2-9E57-4D271B53D1B8}" sibTransId="{48A5998C-67E6-40A2-B8ED-E8532F9F92C7}"/>
    <dgm:cxn modelId="{F714BC0C-70F1-4283-8C50-A5EE1D093B45}" type="presOf" srcId="{B15127F1-CA5A-430A-955C-1DB54DFCE9E5}" destId="{3C4AECCA-8186-4012-B59C-1AED077B3310}" srcOrd="0" destOrd="0" presId="urn:microsoft.com/office/officeart/2005/8/layout/hProcess9"/>
    <dgm:cxn modelId="{FBEFE5F4-AF75-4B54-AF49-980B18E1444A}" type="presOf" srcId="{B6D1479A-BDF1-4EC6-956F-0BA371838AA0}" destId="{E89EB0DE-70BA-4543-BEB4-A7BF6786CA01}" srcOrd="0" destOrd="0" presId="urn:microsoft.com/office/officeart/2005/8/layout/hProcess9"/>
    <dgm:cxn modelId="{3F327EEC-0335-4A81-B0A1-5131942A24C8}" type="presOf" srcId="{BA26DD97-5C37-4524-A749-E173D2CA8535}" destId="{F3D4A209-6860-4D52-8730-6348BA635E04}" srcOrd="0" destOrd="0" presId="urn:microsoft.com/office/officeart/2005/8/layout/hProcess9"/>
    <dgm:cxn modelId="{3D564D6B-CAB1-422B-980D-DC6F1218093E}" srcId="{7112B5D2-0932-4E72-B521-E8FF214F7690}" destId="{C5FF4B88-D04C-43A8-9910-4D0071D96201}" srcOrd="1" destOrd="0" parTransId="{C4E0E31A-8589-4747-AFD8-0094EE612E5D}" sibTransId="{08236F2A-E30B-4B44-B971-B4E9C6D4E89F}"/>
    <dgm:cxn modelId="{9CB8F7D6-B25A-48F1-9B82-ED0A60FCC1A9}" type="presOf" srcId="{3A9FC889-0B4D-47A5-9123-3925386AEBCB}" destId="{55BE596B-7065-4C3E-AF27-7EEB00D6E330}" srcOrd="0" destOrd="0" presId="urn:microsoft.com/office/officeart/2005/8/layout/hProcess9"/>
    <dgm:cxn modelId="{8A789EC0-4291-4479-B3C8-6EE6F4F46288}" srcId="{7112B5D2-0932-4E72-B521-E8FF214F7690}" destId="{3A9FC889-0B4D-47A5-9123-3925386AEBCB}" srcOrd="2" destOrd="0" parTransId="{BD49FCA3-26AE-4E4D-8450-ECBEE02C07CD}" sibTransId="{07C4F9AF-2BF5-4CD3-8E09-CA77550DF784}"/>
    <dgm:cxn modelId="{F480B546-39CF-4C38-AC34-B06CF53159B3}" srcId="{7112B5D2-0932-4E72-B521-E8FF214F7690}" destId="{B15127F1-CA5A-430A-955C-1DB54DFCE9E5}" srcOrd="4" destOrd="0" parTransId="{9AE54747-8E18-4B5D-A193-9016E316C991}" sibTransId="{1AE2C50B-2F9D-467E-9D41-D6EADFF08C55}"/>
    <dgm:cxn modelId="{924B6471-B176-47D1-9B0A-41FD438BE198}" type="presOf" srcId="{0DE1A532-A203-4504-9BFB-86CFC86B9227}" destId="{2DD684C3-E013-4F12-8A4B-5CD42D460D48}" srcOrd="0" destOrd="0" presId="urn:microsoft.com/office/officeart/2005/8/layout/hProcess9"/>
    <dgm:cxn modelId="{33B227EF-FB41-4758-8114-9EF10168D21A}" srcId="{7112B5D2-0932-4E72-B521-E8FF214F7690}" destId="{0DE1A532-A203-4504-9BFB-86CFC86B9227}" srcOrd="3" destOrd="0" parTransId="{18A359E4-4B6B-4BDD-8589-063C962EAD1B}" sibTransId="{69004516-225A-4400-8036-048CACE5A1F5}"/>
    <dgm:cxn modelId="{B2F6BB77-D26D-43E4-859A-BEC7C5AC89CF}" type="presOf" srcId="{7112B5D2-0932-4E72-B521-E8FF214F7690}" destId="{FCFA06EE-1401-4022-A5C3-3F59D5E1A1DA}" srcOrd="0" destOrd="0" presId="urn:microsoft.com/office/officeart/2005/8/layout/hProcess9"/>
    <dgm:cxn modelId="{1D3FFF0C-8B13-48C9-A7A2-37913DB082B5}" srcId="{7112B5D2-0932-4E72-B521-E8FF214F7690}" destId="{BA26DD97-5C37-4524-A749-E173D2CA8535}" srcOrd="0" destOrd="0" parTransId="{FA571F7D-4804-4B43-B31F-18DE63D22959}" sibTransId="{698288F9-4863-47D4-8582-7FA7AE8DD264}"/>
    <dgm:cxn modelId="{34053029-9C67-4A6A-BE1A-6742FF397D85}" type="presParOf" srcId="{FCFA06EE-1401-4022-A5C3-3F59D5E1A1DA}" destId="{8C3213B4-5D2D-4286-9C2C-75D858982675}" srcOrd="0" destOrd="0" presId="urn:microsoft.com/office/officeart/2005/8/layout/hProcess9"/>
    <dgm:cxn modelId="{EB20D665-008A-4B0D-94DC-05676EF11D0C}" type="presParOf" srcId="{FCFA06EE-1401-4022-A5C3-3F59D5E1A1DA}" destId="{CCB66A1B-1034-4D89-BB6A-875F79483A6F}" srcOrd="1" destOrd="0" presId="urn:microsoft.com/office/officeart/2005/8/layout/hProcess9"/>
    <dgm:cxn modelId="{91A07EA8-4129-4462-A3A5-69E1335FE0E8}" type="presParOf" srcId="{CCB66A1B-1034-4D89-BB6A-875F79483A6F}" destId="{F3D4A209-6860-4D52-8730-6348BA635E04}" srcOrd="0" destOrd="0" presId="urn:microsoft.com/office/officeart/2005/8/layout/hProcess9"/>
    <dgm:cxn modelId="{4BE232BA-EDD5-4B1E-B8A1-54798C765675}" type="presParOf" srcId="{CCB66A1B-1034-4D89-BB6A-875F79483A6F}" destId="{D65A72EB-0AC9-4F6A-BF5F-8922019C4450}" srcOrd="1" destOrd="0" presId="urn:microsoft.com/office/officeart/2005/8/layout/hProcess9"/>
    <dgm:cxn modelId="{913D0450-A4FF-4895-B289-273EC1819D04}" type="presParOf" srcId="{CCB66A1B-1034-4D89-BB6A-875F79483A6F}" destId="{C71F8E8E-A0B7-48F5-8F80-BA4536B77569}" srcOrd="2" destOrd="0" presId="urn:microsoft.com/office/officeart/2005/8/layout/hProcess9"/>
    <dgm:cxn modelId="{B5F29E06-4EB3-4FAF-9161-287152B21FD9}" type="presParOf" srcId="{CCB66A1B-1034-4D89-BB6A-875F79483A6F}" destId="{6B8A464E-35CB-4734-B728-7C3169044FCF}" srcOrd="3" destOrd="0" presId="urn:microsoft.com/office/officeart/2005/8/layout/hProcess9"/>
    <dgm:cxn modelId="{4BBF4A97-7F6B-4C54-8CF8-69D4511C1728}" type="presParOf" srcId="{CCB66A1B-1034-4D89-BB6A-875F79483A6F}" destId="{55BE596B-7065-4C3E-AF27-7EEB00D6E330}" srcOrd="4" destOrd="0" presId="urn:microsoft.com/office/officeart/2005/8/layout/hProcess9"/>
    <dgm:cxn modelId="{EDAA10EA-EE20-4E77-88E0-6A1871A62A84}" type="presParOf" srcId="{CCB66A1B-1034-4D89-BB6A-875F79483A6F}" destId="{70988C5E-6392-4824-82AC-7AD8E4EFBA32}" srcOrd="5" destOrd="0" presId="urn:microsoft.com/office/officeart/2005/8/layout/hProcess9"/>
    <dgm:cxn modelId="{049B8470-A1F2-457E-B43C-33DEA45240E9}" type="presParOf" srcId="{CCB66A1B-1034-4D89-BB6A-875F79483A6F}" destId="{2DD684C3-E013-4F12-8A4B-5CD42D460D48}" srcOrd="6" destOrd="0" presId="urn:microsoft.com/office/officeart/2005/8/layout/hProcess9"/>
    <dgm:cxn modelId="{D009A123-DEC8-407D-B1FE-A8986CBC0CAC}" type="presParOf" srcId="{CCB66A1B-1034-4D89-BB6A-875F79483A6F}" destId="{037DA959-A466-40A6-84FC-EDE4225AAF6D}" srcOrd="7" destOrd="0" presId="urn:microsoft.com/office/officeart/2005/8/layout/hProcess9"/>
    <dgm:cxn modelId="{67715062-506A-4874-A687-F8A994FD01C7}" type="presParOf" srcId="{CCB66A1B-1034-4D89-BB6A-875F79483A6F}" destId="{3C4AECCA-8186-4012-B59C-1AED077B3310}" srcOrd="8" destOrd="0" presId="urn:microsoft.com/office/officeart/2005/8/layout/hProcess9"/>
    <dgm:cxn modelId="{848BCF54-EA42-445B-85FA-C9979E453025}" type="presParOf" srcId="{CCB66A1B-1034-4D89-BB6A-875F79483A6F}" destId="{8A9279F9-9BB5-407D-BCB9-075C6EA59637}" srcOrd="9" destOrd="0" presId="urn:microsoft.com/office/officeart/2005/8/layout/hProcess9"/>
    <dgm:cxn modelId="{A96A5041-52A0-4DBF-970B-D3A846CE0432}" type="presParOf" srcId="{CCB66A1B-1034-4D89-BB6A-875F79483A6F}" destId="{E89EB0DE-70BA-4543-BEB4-A7BF6786CA01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213B4-5D2D-4286-9C2C-75D858982675}">
      <dsp:nvSpPr>
        <dsp:cNvPr id="0" name=""/>
        <dsp:cNvSpPr/>
      </dsp:nvSpPr>
      <dsp:spPr>
        <a:xfrm>
          <a:off x="652697" y="394761"/>
          <a:ext cx="7397240" cy="3192332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D4A209-6860-4D52-8730-6348BA635E04}">
      <dsp:nvSpPr>
        <dsp:cNvPr id="0" name=""/>
        <dsp:cNvSpPr/>
      </dsp:nvSpPr>
      <dsp:spPr>
        <a:xfrm>
          <a:off x="2390" y="1194556"/>
          <a:ext cx="1391656" cy="15927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W" sz="1300" b="1" kern="1200" dirty="0"/>
            <a:t>Adaptation processes of the 2011 WHO ICF/IPT Guidelines </a:t>
          </a:r>
        </a:p>
      </dsp:txBody>
      <dsp:txXfrm>
        <a:off x="70325" y="1262491"/>
        <a:ext cx="1255786" cy="1456872"/>
      </dsp:txXfrm>
    </dsp:sp>
    <dsp:sp modelId="{C71F8E8E-A0B7-48F5-8F80-BA4536B77569}">
      <dsp:nvSpPr>
        <dsp:cNvPr id="0" name=""/>
        <dsp:cNvSpPr/>
      </dsp:nvSpPr>
      <dsp:spPr>
        <a:xfrm>
          <a:off x="1463629" y="1194556"/>
          <a:ext cx="1391656" cy="15927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W" sz="1300" b="1" kern="1200" dirty="0"/>
            <a:t>Revision of M&amp;E Data Reporting and Recording Tools </a:t>
          </a:r>
        </a:p>
      </dsp:txBody>
      <dsp:txXfrm>
        <a:off x="1531564" y="1262491"/>
        <a:ext cx="1255786" cy="1456872"/>
      </dsp:txXfrm>
    </dsp:sp>
    <dsp:sp modelId="{55BE596B-7065-4C3E-AF27-7EEB00D6E330}">
      <dsp:nvSpPr>
        <dsp:cNvPr id="0" name=""/>
        <dsp:cNvSpPr/>
      </dsp:nvSpPr>
      <dsp:spPr>
        <a:xfrm>
          <a:off x="2924869" y="1194556"/>
          <a:ext cx="1391656" cy="15927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W" sz="1300" b="1" kern="1200" dirty="0">
              <a:effectLst/>
            </a:rPr>
            <a:t>Stakeholder Sensitization  meetings at various levels on ICF/IPT</a:t>
          </a:r>
          <a:endParaRPr lang="en-ZW" sz="1300" b="1" kern="1200" dirty="0"/>
        </a:p>
      </dsp:txBody>
      <dsp:txXfrm>
        <a:off x="2992804" y="1262491"/>
        <a:ext cx="1255786" cy="1456872"/>
      </dsp:txXfrm>
    </dsp:sp>
    <dsp:sp modelId="{2DD684C3-E013-4F12-8A4B-5CD42D460D48}">
      <dsp:nvSpPr>
        <dsp:cNvPr id="0" name=""/>
        <dsp:cNvSpPr/>
      </dsp:nvSpPr>
      <dsp:spPr>
        <a:xfrm>
          <a:off x="4386109" y="1194556"/>
          <a:ext cx="1391656" cy="15927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W" sz="1300" b="1" kern="1200" dirty="0">
              <a:effectLst/>
            </a:rPr>
            <a:t>Capacity &amp; Skills Building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W" sz="1300" b="1" kern="1200" dirty="0">
              <a:effectLst/>
            </a:rPr>
            <a:t> of HCWs to provide ICF/IPT services.</a:t>
          </a:r>
          <a:endParaRPr lang="en-ZW" sz="1300" b="1" kern="1200" dirty="0">
            <a:effectLst/>
            <a:latin typeface="Calibri"/>
            <a:ea typeface="Calibri"/>
            <a:cs typeface="Times New Roman"/>
          </a:endParaRPr>
        </a:p>
      </dsp:txBody>
      <dsp:txXfrm>
        <a:off x="4454044" y="1262491"/>
        <a:ext cx="1255786" cy="1456872"/>
      </dsp:txXfrm>
    </dsp:sp>
    <dsp:sp modelId="{3C4AECCA-8186-4012-B59C-1AED077B3310}">
      <dsp:nvSpPr>
        <dsp:cNvPr id="0" name=""/>
        <dsp:cNvSpPr/>
      </dsp:nvSpPr>
      <dsp:spPr>
        <a:xfrm>
          <a:off x="5847349" y="1194556"/>
          <a:ext cx="1391656" cy="15927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W" sz="1300" b="1" kern="1200" dirty="0"/>
            <a:t>Feasibility Phase of ICF/IPT implementation </a:t>
          </a:r>
        </a:p>
      </dsp:txBody>
      <dsp:txXfrm>
        <a:off x="5915284" y="1262491"/>
        <a:ext cx="1255786" cy="1456872"/>
      </dsp:txXfrm>
    </dsp:sp>
    <dsp:sp modelId="{E89EB0DE-70BA-4543-BEB4-A7BF6786CA01}">
      <dsp:nvSpPr>
        <dsp:cNvPr id="0" name=""/>
        <dsp:cNvSpPr/>
      </dsp:nvSpPr>
      <dsp:spPr>
        <a:xfrm>
          <a:off x="7308588" y="1194556"/>
          <a:ext cx="1391656" cy="15927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W" sz="1300" b="1" kern="1200" dirty="0"/>
            <a:t>Post Feasibility Phase of ICF/IPT Implementation </a:t>
          </a:r>
        </a:p>
      </dsp:txBody>
      <dsp:txXfrm>
        <a:off x="7376523" y="1262491"/>
        <a:ext cx="1255786" cy="1456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0.38644</cdr:x>
      <cdr:y>0.30757</cdr:y>
    </cdr:from>
    <cdr:to>
      <cdr:x>0.39587</cdr:x>
      <cdr:y>0.57716</cdr:y>
    </cdr:to>
    <cdr:sp macro="" textlink="">
      <cdr:nvSpPr>
        <cdr:cNvPr id="2" name="Down Arrow 1"/>
        <cdr:cNvSpPr/>
      </cdr:nvSpPr>
      <cdr:spPr>
        <a:xfrm xmlns:a="http://schemas.openxmlformats.org/drawingml/2006/main">
          <a:off x="1873392" y="1223509"/>
          <a:ext cx="45719" cy="1072445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tx2">
            <a:lumMod val="75000"/>
          </a:schemeClr>
        </a:solidFill>
        <a:ln xmlns:a="http://schemas.openxmlformats.org/drawingml/2006/main" w="38100">
          <a:solidFill>
            <a:srgbClr val="022169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0.25782</cdr:x>
      <cdr:y>0.18437</cdr:y>
    </cdr:from>
    <cdr:to>
      <cdr:x>0.5</cdr:x>
      <cdr:y>0.32627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49851" y="733439"/>
          <a:ext cx="1174045" cy="5644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ZW" sz="1400" b="1" dirty="0" smtClean="0">
              <a:solidFill>
                <a:srgbClr val="FF0000"/>
              </a:solidFill>
            </a:rPr>
            <a:t>Intervention started</a:t>
          </a:r>
          <a:endParaRPr lang="en-ZW" sz="14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42270-742F-46B3-9424-6FF16A2D8C65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C39C9-D49B-434F-B337-CC75C2E27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45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C39C9-D49B-434F-B337-CC75C2E271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66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W" sz="900" dirty="0" smtClean="0">
                <a:cs typeface="Times New Roman" pitchFamily="18" charset="0"/>
              </a:rPr>
              <a:t>Prior to Dec 2012 ,</a:t>
            </a:r>
            <a:r>
              <a:rPr lang="en-ZW" sz="900" b="1" dirty="0" smtClean="0">
                <a:cs typeface="Times New Roman" pitchFamily="18" charset="0"/>
              </a:rPr>
              <a:t>only limited to children under 5 years of age </a:t>
            </a:r>
            <a:r>
              <a:rPr lang="en-ZW" sz="900" dirty="0" smtClean="0">
                <a:cs typeface="Times New Roman" pitchFamily="18" charset="0"/>
              </a:rPr>
              <a:t>who are household </a:t>
            </a:r>
            <a:r>
              <a:rPr lang="en-ZW" sz="900" b="1" dirty="0" smtClean="0">
                <a:cs typeface="Times New Roman" pitchFamily="18" charset="0"/>
              </a:rPr>
              <a:t>contacts of smear-positive TB patients</a:t>
            </a:r>
          </a:p>
          <a:p>
            <a:r>
              <a:rPr lang="en-ZW" sz="900" dirty="0" smtClean="0">
                <a:cs typeface="Times New Roman" pitchFamily="18" charset="0"/>
              </a:rPr>
              <a:t>Following adaptation of the 2011 WHO guidelines on ICF/IPT in 2012 , the MOHCC commissioned  a feasibility phase in ICF/IPT implementation in 10 selected sites across 5 provinces (Harare, Bulawayo; Mat North, Mat South and Midlands)</a:t>
            </a:r>
          </a:p>
          <a:p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C39C9-D49B-434F-B337-CC75C2E271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05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W" dirty="0" smtClean="0"/>
              <a:t>Conclusion: IPT completion rates in seven pilot sites of Zimbabwe were comparatively high, showing that IPT roll-out in public health facilities is feasible. Enhanced adherence counselling or active tracing among pre-ART patients and those with a history of loss to follow-up may improve IPT completion rates, along with synchronising IPT and ART resupplies.</a:t>
            </a:r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C39C9-D49B-434F-B337-CC75C2E271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77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703A3F-5D0D-0246-B161-0E38ED7507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96" y="0"/>
            <a:ext cx="626418" cy="5152697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177099AB-1232-5243-95D5-CF5BF59D05C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230" y="4155538"/>
            <a:ext cx="1744492" cy="748646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0814D54-3F17-EB4A-9130-A8711A79254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009" y="4480203"/>
            <a:ext cx="3945762" cy="42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63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DD0E-BD42-4F52-A3E2-E0CD73389AA8}" type="datetime1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CQUIN Learning Network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57FB9C-3492-1B44-9F94-D61190E1E584}"/>
              </a:ext>
            </a:extLst>
          </p:cNvPr>
          <p:cNvSpPr/>
          <p:nvPr userDrawn="1"/>
        </p:nvSpPr>
        <p:spPr>
          <a:xfrm>
            <a:off x="0" y="-1"/>
            <a:ext cx="9141619" cy="1028701"/>
          </a:xfrm>
          <a:prstGeom prst="rect">
            <a:avLst/>
          </a:prstGeom>
          <a:solidFill>
            <a:srgbClr val="093552"/>
          </a:solidFill>
          <a:ln>
            <a:solidFill>
              <a:srgbClr val="02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00"/>
              </a:solidFill>
              <a:latin typeface="Trade Gothic LT Std Bold" panose="020B08040505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52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ABCA-9F23-42E7-B130-B4F4DE841CEF}" type="datetime1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CQUIN Learning Network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D974D0-221F-B941-ACC2-F9002645056D}"/>
              </a:ext>
            </a:extLst>
          </p:cNvPr>
          <p:cNvSpPr/>
          <p:nvPr userDrawn="1"/>
        </p:nvSpPr>
        <p:spPr>
          <a:xfrm>
            <a:off x="6779623" y="-1"/>
            <a:ext cx="2361996" cy="4632723"/>
          </a:xfrm>
          <a:prstGeom prst="rect">
            <a:avLst/>
          </a:prstGeom>
          <a:solidFill>
            <a:srgbClr val="093552"/>
          </a:solidFill>
          <a:ln>
            <a:solidFill>
              <a:srgbClr val="02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00"/>
              </a:solidFill>
              <a:latin typeface="Trade Gothic LT Std Bold" panose="020B08040505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006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3478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61073-326E-4A7A-AE00-77FE0F759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5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2CB95-6052-42C7-AF49-19D445FF6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512-55E8-4564-AA4A-ED15E7B785F2}" type="datetime1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B371B-15A7-42BD-A7D1-31CF070B5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The CQUIN Learning Network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F1411-3F0D-4B45-80E9-A41CF6BC2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43BB88-C7DC-43AC-A967-43ECD4E52C41}"/>
              </a:ext>
            </a:extLst>
          </p:cNvPr>
          <p:cNvSpPr/>
          <p:nvPr userDrawn="1"/>
        </p:nvSpPr>
        <p:spPr>
          <a:xfrm>
            <a:off x="0" y="-1"/>
            <a:ext cx="9141619" cy="1028701"/>
          </a:xfrm>
          <a:prstGeom prst="rect">
            <a:avLst/>
          </a:prstGeom>
          <a:solidFill>
            <a:srgbClr val="093552"/>
          </a:solidFill>
          <a:ln>
            <a:solidFill>
              <a:srgbClr val="02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00"/>
              </a:solidFill>
              <a:latin typeface="Trade Gothic LT Std Bold" panose="020B0804050502020204" pitchFamily="34" charset="0"/>
            </a:endParaRP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A4EE39A1-CBBF-4751-A70C-055B31782E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0486" y="238722"/>
            <a:ext cx="7884319" cy="571499"/>
          </a:xfrm>
          <a:prstGeom prst="rect">
            <a:avLst/>
          </a:prstGeom>
        </p:spPr>
        <p:txBody>
          <a:bodyPr/>
          <a:lstStyle>
            <a:lvl1pPr algn="ctr">
              <a:defRPr sz="3000" b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897370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36237-9B16-4506-AD47-824C3D6861F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5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7AF43-7922-4460-B42C-F28E7D577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5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8A5BE-D15F-4917-BAAA-3E1EEAAD4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B165-8BB0-4A42-AE8A-11F988266517}" type="datetime1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760C97-0115-49DB-97A9-4CDE37BCD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The CQUIN Learning Network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B8D45-11FF-42F7-A5D4-58639CF50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9A3525-5D9C-49DC-8019-76AF5A81D813}"/>
              </a:ext>
            </a:extLst>
          </p:cNvPr>
          <p:cNvSpPr/>
          <p:nvPr userDrawn="1"/>
        </p:nvSpPr>
        <p:spPr>
          <a:xfrm>
            <a:off x="0" y="-1"/>
            <a:ext cx="9141619" cy="1028701"/>
          </a:xfrm>
          <a:prstGeom prst="rect">
            <a:avLst/>
          </a:prstGeom>
          <a:solidFill>
            <a:srgbClr val="093552"/>
          </a:solidFill>
          <a:ln>
            <a:solidFill>
              <a:srgbClr val="02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00"/>
              </a:solidFill>
              <a:latin typeface="Trade Gothic LT Std Bold" panose="020B0804050502020204" pitchFamily="34" charset="0"/>
            </a:endParaRP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8E92AEC6-AB42-4445-AEF6-1BE49D9315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0486" y="238722"/>
            <a:ext cx="7884319" cy="571499"/>
          </a:xfrm>
          <a:prstGeom prst="rect">
            <a:avLst/>
          </a:prstGeom>
        </p:spPr>
        <p:txBody>
          <a:bodyPr/>
          <a:lstStyle>
            <a:lvl1pPr algn="ctr">
              <a:defRPr sz="3000" b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265207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2E9D7-E896-4F9D-A4A4-320E67904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9BFE0-81E8-4837-9277-7F199129D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5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8A05F1-D779-4BAA-BF70-E428674DB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3DCB8E-FBBD-4240-84E9-7CB649124C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5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A8129C-2544-4E0F-B73C-F78DC6FDB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3F37-F6CE-4326-B284-9752F5EA9D68}" type="datetime1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7815C6-4D61-4825-A821-2A5D6F367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The CQUIN Learning Network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F87186-D563-4D28-937C-15106F48B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4980BF-56A9-4F3E-A7C8-09DDDD41DCB0}"/>
              </a:ext>
            </a:extLst>
          </p:cNvPr>
          <p:cNvSpPr/>
          <p:nvPr userDrawn="1"/>
        </p:nvSpPr>
        <p:spPr>
          <a:xfrm>
            <a:off x="0" y="-1"/>
            <a:ext cx="9141619" cy="1028701"/>
          </a:xfrm>
          <a:prstGeom prst="rect">
            <a:avLst/>
          </a:prstGeom>
          <a:solidFill>
            <a:srgbClr val="093552"/>
          </a:solidFill>
          <a:ln>
            <a:solidFill>
              <a:srgbClr val="02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00"/>
              </a:solidFill>
              <a:latin typeface="Trade Gothic LT Std Bold" panose="020B0804050502020204" pitchFamily="34" charset="0"/>
            </a:endParaRPr>
          </a:p>
        </p:txBody>
      </p:sp>
      <p:sp>
        <p:nvSpPr>
          <p:cNvPr id="12" name="Title 4">
            <a:extLst>
              <a:ext uri="{FF2B5EF4-FFF2-40B4-BE49-F238E27FC236}">
                <a16:creationId xmlns:a16="http://schemas.microsoft.com/office/drawing/2014/main" id="{28EF9ECF-A96D-4189-BE5A-F42AFAF827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0486" y="238722"/>
            <a:ext cx="7884319" cy="571499"/>
          </a:xfrm>
          <a:prstGeom prst="rect">
            <a:avLst/>
          </a:prstGeom>
        </p:spPr>
        <p:txBody>
          <a:bodyPr/>
          <a:lstStyle>
            <a:lvl1pPr algn="ctr">
              <a:defRPr sz="3000" b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980242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9B724C-A95A-45A5-B98E-6E7328FDA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6F7D-ABC2-41CA-A6A9-2AA7D0B80F40}" type="datetime1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B6A044-BE10-41C4-813B-8664DA351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The CQUIN Learning Network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28FC7D-A4F8-45E6-AB65-324150EF7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9548DE-13E0-45FB-AF54-E700A3E87D3B}"/>
              </a:ext>
            </a:extLst>
          </p:cNvPr>
          <p:cNvSpPr/>
          <p:nvPr userDrawn="1"/>
        </p:nvSpPr>
        <p:spPr>
          <a:xfrm>
            <a:off x="0" y="-1"/>
            <a:ext cx="9141619" cy="1028701"/>
          </a:xfrm>
          <a:prstGeom prst="rect">
            <a:avLst/>
          </a:prstGeom>
          <a:solidFill>
            <a:srgbClr val="093552"/>
          </a:solidFill>
          <a:ln>
            <a:solidFill>
              <a:srgbClr val="02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00"/>
              </a:solidFill>
              <a:latin typeface="Trade Gothic LT Std Bold" panose="020B0804050502020204" pitchFamily="34" charset="0"/>
            </a:endParaRP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2537EB71-3072-409A-85A2-9D40E93730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0486" y="238722"/>
            <a:ext cx="7884319" cy="571499"/>
          </a:xfrm>
          <a:prstGeom prst="rect">
            <a:avLst/>
          </a:prstGeom>
        </p:spPr>
        <p:txBody>
          <a:bodyPr/>
          <a:lstStyle>
            <a:lvl1pPr algn="ctr">
              <a:defRPr sz="3000" b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309923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32577A-FF35-4CAC-8F42-530EE5B96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>
            <a:lvl1pPr>
              <a:defRPr sz="24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9355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23213-07BE-42AE-8A9C-94EF13D9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DD0E-BD42-4F52-A3E2-E0CD73389AA8}" type="datetime1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9D6BC-6F57-4785-9FE0-91178BFE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The CQUIN Learning Network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1DA07-21E5-43C3-9DAF-290CB9126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82CC9D-CBE2-491F-92EE-83633E138D93}"/>
              </a:ext>
            </a:extLst>
          </p:cNvPr>
          <p:cNvSpPr/>
          <p:nvPr userDrawn="1"/>
        </p:nvSpPr>
        <p:spPr>
          <a:xfrm>
            <a:off x="0" y="-1"/>
            <a:ext cx="9141619" cy="1028701"/>
          </a:xfrm>
          <a:prstGeom prst="rect">
            <a:avLst/>
          </a:prstGeom>
          <a:solidFill>
            <a:srgbClr val="093552"/>
          </a:solidFill>
          <a:ln>
            <a:solidFill>
              <a:srgbClr val="02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00"/>
              </a:solidFill>
              <a:latin typeface="Trade Gothic LT Std Bold" panose="020B0804050502020204" pitchFamily="34" charset="0"/>
            </a:endParaRP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350DDB85-CA75-4855-A2A5-D8C6AF7304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0486" y="238722"/>
            <a:ext cx="7884319" cy="571499"/>
          </a:xfrm>
          <a:prstGeom prst="rect">
            <a:avLst/>
          </a:prstGeom>
        </p:spPr>
        <p:txBody>
          <a:bodyPr/>
          <a:lstStyle>
            <a:lvl1pPr algn="ctr">
              <a:defRPr sz="3000" b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98550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6E5964-8131-41C3-AC56-4EE5B0D1B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>
            <a:lvl1pPr>
              <a:defRPr sz="2400">
                <a:solidFill>
                  <a:srgbClr val="093552"/>
                </a:solidFill>
              </a:defRPr>
            </a:lvl1pPr>
            <a:lvl2pPr>
              <a:defRPr sz="1800">
                <a:solidFill>
                  <a:srgbClr val="093552"/>
                </a:solidFill>
              </a:defRPr>
            </a:lvl2pPr>
            <a:lvl3pPr>
              <a:defRPr sz="1650">
                <a:solidFill>
                  <a:srgbClr val="093552"/>
                </a:solidFill>
              </a:defRPr>
            </a:lvl3pPr>
            <a:lvl4pPr>
              <a:defRPr sz="1500">
                <a:solidFill>
                  <a:srgbClr val="093552"/>
                </a:solidFill>
              </a:defRPr>
            </a:lvl4pPr>
            <a:lvl5pPr>
              <a:defRPr sz="1500">
                <a:solidFill>
                  <a:srgbClr val="09355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43484-EF37-4DAD-A16F-6FA9AE878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ABCA-9F23-42E7-B130-B4F4DE841CEF}" type="datetime1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CD799-7AB2-487C-9561-D1608A6A5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The CQUIN Learning Network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3F6FF-009B-4A61-96FA-299E2D9B5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622B47-145F-4C5A-97CC-8DC8934211BC}"/>
              </a:ext>
            </a:extLst>
          </p:cNvPr>
          <p:cNvSpPr/>
          <p:nvPr userDrawn="1"/>
        </p:nvSpPr>
        <p:spPr>
          <a:xfrm>
            <a:off x="6779623" y="-1"/>
            <a:ext cx="2361996" cy="4632723"/>
          </a:xfrm>
          <a:prstGeom prst="rect">
            <a:avLst/>
          </a:prstGeom>
          <a:solidFill>
            <a:srgbClr val="093552"/>
          </a:solidFill>
          <a:ln>
            <a:solidFill>
              <a:srgbClr val="02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00"/>
              </a:solidFill>
              <a:latin typeface="Trade Gothic LT Std Bold" panose="020B0804050502020204" pitchFamily="34" charset="0"/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9B21C4-E358-48AB-A433-92701D2DD5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74783" y="136921"/>
            <a:ext cx="1971675" cy="4358879"/>
          </a:xfrm>
          <a:prstGeom prst="rect">
            <a:avLst/>
          </a:prstGeom>
        </p:spPr>
        <p:txBody>
          <a:bodyPr vert="eaVert"/>
          <a:lstStyle>
            <a:lvl1pPr algn="ctr">
              <a:defRPr sz="30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825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5512-55E8-4564-AA4A-ED15E7B785F2}" type="datetime1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CQUIN Learning Network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D2CDEB-D1ED-1C41-96BE-D3ADBD164154}"/>
              </a:ext>
            </a:extLst>
          </p:cNvPr>
          <p:cNvSpPr/>
          <p:nvPr userDrawn="1"/>
        </p:nvSpPr>
        <p:spPr>
          <a:xfrm>
            <a:off x="0" y="-1"/>
            <a:ext cx="9141619" cy="1028701"/>
          </a:xfrm>
          <a:prstGeom prst="rect">
            <a:avLst/>
          </a:prstGeom>
          <a:solidFill>
            <a:srgbClr val="093552"/>
          </a:solidFill>
          <a:ln>
            <a:solidFill>
              <a:srgbClr val="02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00"/>
              </a:solidFill>
              <a:latin typeface="Trade Gothic LT Std Bold" panose="020B08040505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52DB-23E5-421F-BB99-C34414957171}" type="datetime1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CQUIN Learning 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0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B165-8BB0-4A42-AE8A-11F988266517}" type="datetime1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CQUIN Learning Network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58D454-DFE7-6A47-8A39-40156E2F421E}"/>
              </a:ext>
            </a:extLst>
          </p:cNvPr>
          <p:cNvSpPr/>
          <p:nvPr userDrawn="1"/>
        </p:nvSpPr>
        <p:spPr>
          <a:xfrm>
            <a:off x="0" y="-1"/>
            <a:ext cx="9141619" cy="1028701"/>
          </a:xfrm>
          <a:prstGeom prst="rect">
            <a:avLst/>
          </a:prstGeom>
          <a:solidFill>
            <a:srgbClr val="093552"/>
          </a:solidFill>
          <a:ln>
            <a:solidFill>
              <a:srgbClr val="02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00"/>
              </a:solidFill>
              <a:latin typeface="Trade Gothic LT Std Bold" panose="020B08040505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63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3F37-F6CE-4326-B284-9752F5EA9D68}" type="datetime1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CQUIN Learning Network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DBCD01-3530-0B47-A065-8E45922EDF48}"/>
              </a:ext>
            </a:extLst>
          </p:cNvPr>
          <p:cNvSpPr/>
          <p:nvPr userDrawn="1"/>
        </p:nvSpPr>
        <p:spPr>
          <a:xfrm>
            <a:off x="0" y="-1"/>
            <a:ext cx="9141619" cy="1028701"/>
          </a:xfrm>
          <a:prstGeom prst="rect">
            <a:avLst/>
          </a:prstGeom>
          <a:solidFill>
            <a:srgbClr val="093552"/>
          </a:solidFill>
          <a:ln>
            <a:solidFill>
              <a:srgbClr val="02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00"/>
              </a:solidFill>
              <a:latin typeface="Trade Gothic LT Std Bold" panose="020B08040505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22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6F7D-ABC2-41CA-A6A9-2AA7D0B80F40}" type="datetime1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CQUIN Learning Network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83BA16-62E6-2C45-86EE-5EA868F30EF2}"/>
              </a:ext>
            </a:extLst>
          </p:cNvPr>
          <p:cNvSpPr/>
          <p:nvPr userDrawn="1"/>
        </p:nvSpPr>
        <p:spPr>
          <a:xfrm>
            <a:off x="0" y="-1"/>
            <a:ext cx="9141619" cy="1028701"/>
          </a:xfrm>
          <a:prstGeom prst="rect">
            <a:avLst/>
          </a:prstGeom>
          <a:solidFill>
            <a:srgbClr val="093552"/>
          </a:solidFill>
          <a:ln>
            <a:solidFill>
              <a:srgbClr val="02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00"/>
              </a:solidFill>
              <a:latin typeface="Trade Gothic LT Std Bold" panose="020B08040505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58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56B6-3525-4A93-A0EF-7F59525D4659}" type="datetime1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CQUIN Learning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5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348D-57F6-42D4-836D-78E3DB0CCCC5}" type="datetime1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CQUIN Learning Network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9C82-D55A-4B87-9D02-50E4D4D34F58}" type="datetime1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CQUIN Learning Network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3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3C403-3B68-4F35-93A5-DE1846935661}" type="datetime1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CQUIN Learning Network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ABBCA-EEB9-4909-AB36-4546095AE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50" r:id="rId13"/>
    <p:sldLayoutId id="2147483652" r:id="rId14"/>
    <p:sldLayoutId id="2147483653" r:id="rId15"/>
    <p:sldLayoutId id="2147483654" r:id="rId16"/>
    <p:sldLayoutId id="2147483658" r:id="rId17"/>
    <p:sldLayoutId id="2147483659" r:id="rId18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http://upload.wikimedia.org/wikipedia/en/1/16/Zimbabwe_Coat_of_Arms_Hi.png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504950" y="367069"/>
            <a:ext cx="7639050" cy="9699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i="1" dirty="0"/>
              <a:t>DSD and TB/HIV services in </a:t>
            </a:r>
            <a:r>
              <a:rPr lang="en-US" b="1" i="1" dirty="0" smtClean="0"/>
              <a:t>Zimbabwe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855788" y="1533525"/>
            <a:ext cx="7288212" cy="13144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Dr. </a:t>
            </a:r>
            <a:r>
              <a:rPr lang="en-US" b="1" dirty="0" err="1" smtClean="0"/>
              <a:t>Tsitsi</a:t>
            </a:r>
            <a:r>
              <a:rPr lang="en-US" b="1" dirty="0" smtClean="0"/>
              <a:t> Apollo, </a:t>
            </a:r>
            <a:r>
              <a:rPr lang="en-US" b="1" dirty="0" err="1" smtClean="0"/>
              <a:t>MBChB</a:t>
            </a:r>
            <a:r>
              <a:rPr lang="en-US" b="1" dirty="0" smtClean="0"/>
              <a:t>, MPH, MBA 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Deputy Director HIV/AIDS and STI, MOHCC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22 July 2019</a:t>
            </a:r>
            <a:endParaRPr lang="en-US" b="1" dirty="0">
              <a:solidFill>
                <a:srgbClr val="09355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96" y="0"/>
            <a:ext cx="626418" cy="5152697"/>
          </a:xfrm>
          <a:prstGeom prst="rect">
            <a:avLst/>
          </a:prstGeom>
        </p:spPr>
      </p:pic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63D3C67C-C5A5-4457-8716-FD9C437D12A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229" y="4185565"/>
            <a:ext cx="1717421" cy="737028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E5458596-A1C6-40D2-B06C-6B1CD5C222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635" y="4504052"/>
            <a:ext cx="3895136" cy="418541"/>
          </a:xfrm>
          <a:prstGeom prst="rect">
            <a:avLst/>
          </a:prstGeom>
        </p:spPr>
      </p:pic>
      <p:pic>
        <p:nvPicPr>
          <p:cNvPr id="7" name="Picture 2" descr="The Coat of Arms of Zimbabwe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772" y="2561225"/>
            <a:ext cx="1765697" cy="1559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4" y="1140540"/>
            <a:ext cx="1720353" cy="156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489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839" y="0"/>
            <a:ext cx="7886700" cy="994172"/>
          </a:xfrm>
        </p:spPr>
        <p:txBody>
          <a:bodyPr/>
          <a:lstStyle/>
          <a:p>
            <a:r>
              <a:rPr lang="en-ZA" b="1" dirty="0" smtClean="0">
                <a:solidFill>
                  <a:srgbClr val="FF0000"/>
                </a:solidFill>
                <a:latin typeface="+mn-lt"/>
              </a:rPr>
              <a:t>DSD for TB/HIV Opportunities</a:t>
            </a:r>
            <a:r>
              <a:rPr lang="en-ZA" dirty="0" smtClean="0">
                <a:solidFill>
                  <a:schemeClr val="bg1"/>
                </a:solidFill>
              </a:rPr>
              <a:t>: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4172"/>
            <a:ext cx="4514850" cy="4149328"/>
          </a:xfrm>
        </p:spPr>
        <p:txBody>
          <a:bodyPr>
            <a:normAutofit fontScale="85000" lnSpcReduction="20000"/>
          </a:bodyPr>
          <a:lstStyle/>
          <a:p>
            <a:r>
              <a:rPr lang="en-ZA" dirty="0" smtClean="0"/>
              <a:t>Patients considered </a:t>
            </a:r>
            <a:r>
              <a:rPr lang="en-ZA" b="1" dirty="0" smtClean="0"/>
              <a:t>“stable” </a:t>
            </a:r>
            <a:r>
              <a:rPr lang="en-ZA" dirty="0" smtClean="0"/>
              <a:t>for DSD models are also eligible for TPT</a:t>
            </a:r>
          </a:p>
          <a:p>
            <a:r>
              <a:rPr lang="en-ZA" dirty="0" smtClean="0"/>
              <a:t>Peer support and community monitoring systems for ART </a:t>
            </a:r>
            <a:r>
              <a:rPr lang="en-ZA" dirty="0" smtClean="0"/>
              <a:t>can be extended to TPT</a:t>
            </a:r>
          </a:p>
          <a:p>
            <a:r>
              <a:rPr lang="en-ZA" dirty="0" smtClean="0"/>
              <a:t>Leveraging on existing robust medicines supply chain for ARVs to support TPT drugs</a:t>
            </a:r>
          </a:p>
          <a:p>
            <a:r>
              <a:rPr lang="en-ZA" dirty="0" smtClean="0"/>
              <a:t>Drug pick up visits for ARVs and TPT have already been synchronized with multi-months scripting</a:t>
            </a:r>
          </a:p>
          <a:p>
            <a:r>
              <a:rPr lang="en-ZA" dirty="0" smtClean="0"/>
              <a:t>Screening for TB during CARG meetings</a:t>
            </a:r>
          </a:p>
          <a:p>
            <a:r>
              <a:rPr lang="en-ZA" dirty="0" smtClean="0"/>
              <a:t>Possibility of </a:t>
            </a:r>
            <a:r>
              <a:rPr lang="en-ZA" dirty="0" smtClean="0"/>
              <a:t>TB sputum negative patients to be included in community- based DSD models</a:t>
            </a:r>
          </a:p>
          <a:p>
            <a:r>
              <a:rPr lang="en-ZA" dirty="0" smtClean="0"/>
              <a:t>Potential to utilize existing DSD models to train clients to report adverse events to regulatory authority via e-platforms </a:t>
            </a:r>
          </a:p>
          <a:p>
            <a:pPr marL="0" indent="0">
              <a:buNone/>
            </a:pPr>
            <a:endParaRPr lang="en-ZA" dirty="0" smtClean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2494846"/>
            <a:ext cx="4424539" cy="18123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36444" y="1268016"/>
            <a:ext cx="3522134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ZW" b="1" i="1" dirty="0" smtClean="0"/>
              <a:t>CARG Group leader screens group members for TB symptoms and fills monitoring form</a:t>
            </a:r>
            <a:endParaRPr lang="en-ZW" b="1" i="1" dirty="0"/>
          </a:p>
        </p:txBody>
      </p:sp>
    </p:spTree>
    <p:extLst>
      <p:ext uri="{BB962C8B-B14F-4D97-AF65-F5344CB8AC3E}">
        <p14:creationId xmlns:p14="http://schemas.microsoft.com/office/powerpoint/2010/main" val="361540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b="1" dirty="0" smtClean="0">
                <a:solidFill>
                  <a:srgbClr val="FF0000"/>
                </a:solidFill>
                <a:latin typeface="+mn-lt"/>
              </a:rPr>
              <a:t>DSD for TB/HIV Challenges:</a:t>
            </a:r>
            <a:endParaRPr lang="en-ZW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583" y="1250089"/>
            <a:ext cx="3886200" cy="3263504"/>
          </a:xfrm>
        </p:spPr>
        <p:txBody>
          <a:bodyPr>
            <a:normAutofit fontScale="92500" lnSpcReduction="20000"/>
          </a:bodyPr>
          <a:lstStyle/>
          <a:p>
            <a:r>
              <a:rPr lang="en-ZW" b="1" dirty="0" smtClean="0"/>
              <a:t>Missed TB cases </a:t>
            </a:r>
          </a:p>
          <a:p>
            <a:pPr lvl="1"/>
            <a:r>
              <a:rPr lang="en-ZW" dirty="0" smtClean="0"/>
              <a:t>TB Treatment coverage was 71% in 2017</a:t>
            </a:r>
          </a:p>
          <a:p>
            <a:r>
              <a:rPr lang="en-ZW" dirty="0" smtClean="0"/>
              <a:t>High burden of MDR-TB</a:t>
            </a:r>
          </a:p>
          <a:p>
            <a:r>
              <a:rPr lang="en-ZW" dirty="0" smtClean="0"/>
              <a:t>“Double” stigma associated with TB and HIV diseases</a:t>
            </a:r>
          </a:p>
          <a:p>
            <a:r>
              <a:rPr lang="en-ZW" dirty="0" smtClean="0"/>
              <a:t>Pill burden needs to be managed</a:t>
            </a:r>
          </a:p>
          <a:p>
            <a:pPr lvl="1"/>
            <a:r>
              <a:rPr lang="en-ZW" dirty="0" smtClean="0"/>
              <a:t>Consider use of INH/B6/CTX as an FDC; better formulations needed for 3HP</a:t>
            </a:r>
          </a:p>
          <a:p>
            <a:r>
              <a:rPr lang="en-ZW" dirty="0" smtClean="0"/>
              <a:t>The National TB Program is not quite yet familiar with “DSD” concepts</a:t>
            </a:r>
          </a:p>
          <a:p>
            <a:endParaRPr lang="en-ZW" dirty="0" smtClean="0"/>
          </a:p>
          <a:p>
            <a:endParaRPr lang="en-ZW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10667" y="1693333"/>
            <a:ext cx="3838222" cy="26416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CQUIN Learning Network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97778" y="1054015"/>
            <a:ext cx="40640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ZW" b="1" i="1" dirty="0" smtClean="0"/>
              <a:t>Zimbabwe TB cases notified below the estimated TB incidence</a:t>
            </a:r>
            <a:endParaRPr lang="en-ZW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204178" y="4452473"/>
            <a:ext cx="2833511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ZW" sz="1400" b="1" dirty="0"/>
              <a:t>Data: www.who.int/tb/data</a:t>
            </a:r>
          </a:p>
        </p:txBody>
      </p:sp>
    </p:spTree>
    <p:extLst>
      <p:ext uri="{BB962C8B-B14F-4D97-AF65-F5344CB8AC3E}">
        <p14:creationId xmlns:p14="http://schemas.microsoft.com/office/powerpoint/2010/main" val="259012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W" b="1" dirty="0" smtClean="0">
                <a:solidFill>
                  <a:srgbClr val="FF0000"/>
                </a:solidFill>
                <a:latin typeface="+mn-lt"/>
              </a:rPr>
              <a:t>Conclusion:</a:t>
            </a:r>
            <a:endParaRPr lang="en-ZW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DSD models for TB/HIV are needed especially in high burden TB/HIV countries to address the needs of PLHIV and at high risk of developing TB</a:t>
            </a:r>
          </a:p>
          <a:p>
            <a:r>
              <a:rPr lang="en-ZW" dirty="0" smtClean="0"/>
              <a:t>Opportunities and challenges exist in developing effective models that provide client-centred services that meet the expectations and preferences of clients without compromising their treatment outcomes</a:t>
            </a:r>
          </a:p>
          <a:p>
            <a:r>
              <a:rPr lang="en-ZW" dirty="0" smtClean="0"/>
              <a:t>Investments in operations research are needed to further understand what would be required to inform policy and practice</a:t>
            </a:r>
          </a:p>
          <a:p>
            <a:endParaRPr lang="en-ZW" dirty="0" smtClean="0"/>
          </a:p>
          <a:p>
            <a:endParaRPr lang="en-Z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CQUIN Learning Network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W" b="1" dirty="0" smtClean="0">
                <a:solidFill>
                  <a:srgbClr val="FF0000"/>
                </a:solidFill>
                <a:latin typeface="+mn-lt"/>
              </a:rPr>
              <a:t>Acknowledgements:</a:t>
            </a:r>
            <a:endParaRPr lang="en-ZW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28" y="1402556"/>
            <a:ext cx="3886200" cy="3263504"/>
          </a:xfrm>
        </p:spPr>
        <p:txBody>
          <a:bodyPr/>
          <a:lstStyle/>
          <a:p>
            <a:r>
              <a:rPr lang="en-ZW" dirty="0" smtClean="0"/>
              <a:t>HIV and TB Department, Zimbabwe, MOHCC</a:t>
            </a:r>
          </a:p>
          <a:p>
            <a:pPr lvl="1"/>
            <a:r>
              <a:rPr lang="en-ZW" dirty="0" smtClean="0"/>
              <a:t>Dr Regis </a:t>
            </a:r>
            <a:r>
              <a:rPr lang="en-ZW" dirty="0" err="1" smtClean="0"/>
              <a:t>Choto</a:t>
            </a:r>
            <a:r>
              <a:rPr lang="en-ZW" dirty="0" smtClean="0"/>
              <a:t>, Dr </a:t>
            </a:r>
            <a:r>
              <a:rPr lang="en-ZW" dirty="0" err="1" smtClean="0"/>
              <a:t>Kudakwashe</a:t>
            </a:r>
            <a:r>
              <a:rPr lang="en-ZW" dirty="0" smtClean="0"/>
              <a:t> </a:t>
            </a:r>
            <a:r>
              <a:rPr lang="en-ZW" dirty="0" err="1" smtClean="0"/>
              <a:t>Takarinda</a:t>
            </a:r>
            <a:endParaRPr lang="en-ZW" dirty="0" smtClean="0"/>
          </a:p>
          <a:p>
            <a:r>
              <a:rPr lang="en-ZW" dirty="0" smtClean="0"/>
              <a:t>HIV and TB Technical and Funding Partners</a:t>
            </a:r>
            <a:endParaRPr lang="en-ZW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CQUIN Learning Network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2" descr="Image result for THank 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328" y="1041907"/>
            <a:ext cx="3860800" cy="3951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22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58331-8B56-4C72-8E52-4A7FD7FD3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+mn-lt"/>
              </a:rPr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DBAC5-D653-411F-A435-9EDC1DBBC8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7378" y="1369219"/>
            <a:ext cx="4187472" cy="3263504"/>
          </a:xfrm>
        </p:spPr>
        <p:txBody>
          <a:bodyPr>
            <a:normAutofit/>
          </a:bodyPr>
          <a:lstStyle/>
          <a:p>
            <a:r>
              <a:rPr lang="en-ZW" sz="2800" b="1" dirty="0"/>
              <a:t>Background</a:t>
            </a:r>
          </a:p>
          <a:p>
            <a:r>
              <a:rPr lang="en-ZW" sz="2800" b="1" dirty="0" smtClean="0"/>
              <a:t>Progress in Implementing TPT</a:t>
            </a:r>
          </a:p>
          <a:p>
            <a:r>
              <a:rPr lang="en-ZW" sz="2800" b="1" dirty="0" smtClean="0"/>
              <a:t>DSD for TB/HIV Opportunities and Challenges</a:t>
            </a:r>
            <a:endParaRPr lang="en-ZW" sz="2800" b="1" dirty="0"/>
          </a:p>
          <a:p>
            <a:r>
              <a:rPr lang="en-ZW" sz="2800" b="1" dirty="0" smtClean="0"/>
              <a:t>Conclusions</a:t>
            </a:r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1432589"/>
            <a:ext cx="3886200" cy="31371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919518-63D5-4692-827A-DD5288E66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3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E718F76-01B8-4B58-A2C0-B4C4C231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+mn-lt"/>
              </a:rPr>
              <a:t>Background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211D9C-988F-47B3-9A30-4AC8790BB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230" y="1108244"/>
            <a:ext cx="4306620" cy="3932863"/>
          </a:xfrm>
        </p:spPr>
        <p:txBody>
          <a:bodyPr>
            <a:normAutofit/>
          </a:bodyPr>
          <a:lstStyle/>
          <a:p>
            <a:r>
              <a:rPr lang="en-ZW" sz="2000" dirty="0"/>
              <a:t>Zimbabwe remains one of top 8 countries in Africa </a:t>
            </a:r>
            <a:r>
              <a:rPr lang="en-ZW" sz="2000" dirty="0" smtClean="0"/>
              <a:t>on </a:t>
            </a:r>
            <a:r>
              <a:rPr lang="en-ZW" sz="2000" dirty="0"/>
              <a:t>world’s top 30 list of countries heavily burdened by </a:t>
            </a:r>
            <a:r>
              <a:rPr lang="en-ZW" sz="2000" b="1" dirty="0"/>
              <a:t>TB, TB/HIV and </a:t>
            </a:r>
            <a:r>
              <a:rPr lang="en-ZW" sz="2000" b="1" dirty="0" smtClean="0"/>
              <a:t>MDR-TB</a:t>
            </a:r>
            <a:endParaRPr lang="en-ZW" sz="1600" b="1" dirty="0"/>
          </a:p>
          <a:p>
            <a:pPr lvl="1"/>
            <a:r>
              <a:rPr lang="en-ZW" dirty="0"/>
              <a:t>HIV prevalence of 14,6% (</a:t>
            </a:r>
            <a:r>
              <a:rPr lang="en-ZW" b="1" i="1" dirty="0"/>
              <a:t>ZIMPHIA, 2016</a:t>
            </a:r>
            <a:r>
              <a:rPr lang="en-ZW" dirty="0"/>
              <a:t>)</a:t>
            </a:r>
          </a:p>
          <a:p>
            <a:pPr lvl="1"/>
            <a:r>
              <a:rPr lang="en-ZW" dirty="0"/>
              <a:t>TB prevalence of 221 /100,000 population </a:t>
            </a:r>
            <a:endParaRPr lang="en-ZW" dirty="0" smtClean="0"/>
          </a:p>
          <a:p>
            <a:pPr lvl="1"/>
            <a:r>
              <a:rPr lang="en-ZW" dirty="0" smtClean="0"/>
              <a:t>TB/HIV co- </a:t>
            </a:r>
            <a:r>
              <a:rPr lang="en-ZW" dirty="0"/>
              <a:t>infection rate of 63% (</a:t>
            </a:r>
            <a:r>
              <a:rPr lang="en-ZW" b="1" i="1" dirty="0"/>
              <a:t>Global TB Report, 2018</a:t>
            </a:r>
            <a:r>
              <a:rPr lang="en-ZW" dirty="0"/>
              <a:t>) </a:t>
            </a:r>
          </a:p>
          <a:p>
            <a:pPr lvl="1"/>
            <a:r>
              <a:rPr lang="en-ZW" dirty="0" smtClean="0"/>
              <a:t>4.6</a:t>
            </a:r>
            <a:r>
              <a:rPr lang="en-ZW" dirty="0"/>
              <a:t>% and 14.2% Rifampicin Resistant-TB among new and re-treatment cases respectively (</a:t>
            </a:r>
            <a:r>
              <a:rPr lang="en-ZW" b="1" i="1" dirty="0"/>
              <a:t>Zimbabwe National TB Drug Resistance Survey, 2016</a:t>
            </a:r>
            <a:r>
              <a:rPr lang="en-ZW" dirty="0"/>
              <a:t>)</a:t>
            </a:r>
          </a:p>
          <a:p>
            <a:pPr marL="342900" lvl="1" indent="0">
              <a:buNone/>
            </a:pPr>
            <a:endParaRPr lang="en-ZW" sz="1650" dirty="0" smtClean="0"/>
          </a:p>
          <a:p>
            <a:pPr lvl="1"/>
            <a:endParaRPr lang="en-ZW" sz="1650" dirty="0"/>
          </a:p>
          <a:p>
            <a:pPr lvl="1"/>
            <a:endParaRPr lang="en-ZW" sz="9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30BDD27-98BB-4BC5-A702-D6CEC693DD7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71911" y="1400632"/>
            <a:ext cx="3200678" cy="3200678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71424AA-41DD-4DBB-BD0E-38CE64D68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451428" y="1108244"/>
            <a:ext cx="1692572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ZW" sz="1600" b="1" dirty="0" smtClean="0"/>
              <a:t>Zimbabwe Population: 13 M</a:t>
            </a:r>
            <a:endParaRPr lang="en-ZW" sz="1600" b="1" dirty="0"/>
          </a:p>
        </p:txBody>
      </p:sp>
    </p:spTree>
    <p:extLst>
      <p:ext uri="{BB962C8B-B14F-4D97-AF65-F5344CB8AC3E}">
        <p14:creationId xmlns:p14="http://schemas.microsoft.com/office/powerpoint/2010/main" val="369186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3381397-CA12-3049-ADC6-C4EE19983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</a:rPr>
              <a:t>TB/HIV Country Context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1032095"/>
            <a:ext cx="4943192" cy="4111405"/>
          </a:xfrm>
        </p:spPr>
        <p:txBody>
          <a:bodyPr>
            <a:noAutofit/>
          </a:bodyPr>
          <a:lstStyle/>
          <a:p>
            <a:r>
              <a:rPr lang="en-ZW" sz="2400" dirty="0" smtClean="0">
                <a:cs typeface="Times New Roman" pitchFamily="18" charset="0"/>
              </a:rPr>
              <a:t>Country </a:t>
            </a:r>
            <a:r>
              <a:rPr lang="en-ZW" sz="2400" dirty="0">
                <a:cs typeface="Times New Roman" pitchFamily="18" charset="0"/>
              </a:rPr>
              <a:t>adapted 2004 WHO interim policy on collaborative TB/HIV activities </a:t>
            </a:r>
          </a:p>
          <a:p>
            <a:pPr lvl="1"/>
            <a:r>
              <a:rPr lang="en-ZW" sz="2000" dirty="0">
                <a:cs typeface="Times New Roman" pitchFamily="18" charset="0"/>
              </a:rPr>
              <a:t>Strengthening collaborative mechanisms between national TB and AIDS programmes </a:t>
            </a:r>
          </a:p>
          <a:p>
            <a:pPr lvl="1"/>
            <a:r>
              <a:rPr lang="en-ZW" sz="2000" b="1" i="1" dirty="0">
                <a:cs typeface="Times New Roman" pitchFamily="18" charset="0"/>
              </a:rPr>
              <a:t>Reduction of TB burden among PLHIV </a:t>
            </a:r>
            <a:endParaRPr lang="en-ZW" sz="2000" b="1" i="1" dirty="0" smtClean="0">
              <a:cs typeface="Times New Roman" pitchFamily="18" charset="0"/>
            </a:endParaRPr>
          </a:p>
          <a:p>
            <a:pPr marL="342900" lvl="1" indent="0">
              <a:buNone/>
            </a:pPr>
            <a:r>
              <a:rPr lang="en-ZW" sz="2000" b="1" i="1" dirty="0">
                <a:cs typeface="Times New Roman" pitchFamily="18" charset="0"/>
              </a:rPr>
              <a:t>	</a:t>
            </a:r>
            <a:r>
              <a:rPr lang="en-ZW" sz="2000" b="1" i="1" dirty="0" smtClean="0">
                <a:cs typeface="Times New Roman" pitchFamily="18" charset="0"/>
              </a:rPr>
              <a:t>(</a:t>
            </a:r>
            <a:r>
              <a:rPr lang="en-ZW" sz="2000" b="1" i="1" dirty="0">
                <a:cs typeface="Times New Roman" pitchFamily="18" charset="0"/>
              </a:rPr>
              <a:t>3 I’s</a:t>
            </a:r>
            <a:r>
              <a:rPr lang="en-ZW" sz="2000" b="1" i="1" dirty="0" smtClean="0">
                <a:cs typeface="Times New Roman" pitchFamily="18" charset="0"/>
              </a:rPr>
              <a:t>)</a:t>
            </a:r>
            <a:r>
              <a:rPr lang="en-ZW" sz="2000" dirty="0" smtClean="0">
                <a:cs typeface="Times New Roman" pitchFamily="18" charset="0"/>
              </a:rPr>
              <a:t> </a:t>
            </a:r>
            <a:endParaRPr lang="en-ZW" sz="2000" dirty="0">
              <a:cs typeface="Times New Roman" pitchFamily="18" charset="0"/>
            </a:endParaRPr>
          </a:p>
          <a:p>
            <a:pPr lvl="1"/>
            <a:r>
              <a:rPr lang="en-ZW" sz="2000" dirty="0">
                <a:cs typeface="Times New Roman" pitchFamily="18" charset="0"/>
              </a:rPr>
              <a:t>Reduction of HIV burden among TB patients </a:t>
            </a:r>
          </a:p>
          <a:p>
            <a:pPr marL="0" indent="0">
              <a:buNone/>
            </a:pPr>
            <a:endParaRPr lang="en-ZW" sz="2400" dirty="0">
              <a:cs typeface="Times New Roman" pitchFamily="18" charset="0"/>
            </a:endParaRPr>
          </a:p>
          <a:p>
            <a:endParaRPr lang="en-ZW" sz="36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D15A59-6394-9B4D-AC52-CBA76C8D3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CQUIN Learning Network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3DAC0-DCF3-C344-AABF-A8A70ED43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4</a:t>
            </a:fld>
            <a:endParaRPr lang="en-US"/>
          </a:p>
        </p:txBody>
      </p:sp>
      <p:pic>
        <p:nvPicPr>
          <p:cNvPr id="2050" name="Picture 2" descr="Image result for tb hiv collaborat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951" y="1370013"/>
            <a:ext cx="2710597" cy="326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64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708" y="78272"/>
            <a:ext cx="8278283" cy="994172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>Reducing </a:t>
            </a:r>
            <a:r>
              <a:rPr lang="en-GB" sz="3600" b="1" dirty="0">
                <a:solidFill>
                  <a:srgbClr val="FF0000"/>
                </a:solidFill>
                <a:latin typeface="+mn-lt"/>
              </a:rPr>
              <a:t>the Burden of TB among PLHIV (3 I’s) </a:t>
            </a:r>
            <a:endParaRPr lang="en-ZW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22" y="1072444"/>
            <a:ext cx="4435828" cy="39686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b="1" i="1" dirty="0"/>
              <a:t>Intensified TB Case </a:t>
            </a:r>
            <a:r>
              <a:rPr lang="en-GB" sz="2000" b="1" i="1" dirty="0" smtClean="0"/>
              <a:t>Finding:</a:t>
            </a:r>
            <a:endParaRPr lang="en-GB" sz="2000" b="1" i="1" dirty="0"/>
          </a:p>
          <a:p>
            <a:r>
              <a:rPr lang="en-GB" sz="2000" b="1" dirty="0"/>
              <a:t>Four symptom based screening tool </a:t>
            </a:r>
            <a:r>
              <a:rPr lang="en-GB" sz="2000" dirty="0"/>
              <a:t>(current cough, fever, weight loss &amp; night sweats) adopted and currently </a:t>
            </a:r>
            <a:r>
              <a:rPr lang="en-GB" sz="2000" b="1" dirty="0"/>
              <a:t>being used to screen all clients for TB  </a:t>
            </a:r>
          </a:p>
          <a:p>
            <a:r>
              <a:rPr lang="en-GB" sz="2000" b="1" dirty="0"/>
              <a:t>Microscopy centres established and </a:t>
            </a:r>
            <a:r>
              <a:rPr lang="en-GB" sz="2000" b="1" dirty="0" err="1"/>
              <a:t>microscopists</a:t>
            </a:r>
            <a:r>
              <a:rPr lang="en-GB" sz="2000" b="1" dirty="0"/>
              <a:t> engaged </a:t>
            </a:r>
            <a:r>
              <a:rPr lang="en-GB" sz="2000" dirty="0"/>
              <a:t>in all districts to </a:t>
            </a:r>
            <a:r>
              <a:rPr lang="en-GB" sz="2000" dirty="0" smtClean="0"/>
              <a:t>support </a:t>
            </a:r>
            <a:r>
              <a:rPr lang="en-GB" sz="2000" dirty="0"/>
              <a:t>early TB diagnosis </a:t>
            </a:r>
            <a:endParaRPr lang="en-GB" sz="2000" dirty="0" smtClean="0"/>
          </a:p>
          <a:p>
            <a:r>
              <a:rPr lang="en-GB" sz="2000" dirty="0"/>
              <a:t>A total of </a:t>
            </a:r>
            <a:r>
              <a:rPr lang="en-GB" sz="2000" b="1" dirty="0"/>
              <a:t>136 plus </a:t>
            </a:r>
            <a:r>
              <a:rPr lang="en-GB" sz="2000" b="1" dirty="0" err="1"/>
              <a:t>GeneXpert</a:t>
            </a:r>
            <a:r>
              <a:rPr lang="en-GB" sz="2000" b="1" dirty="0"/>
              <a:t> instruments have been deployed across all districts </a:t>
            </a:r>
          </a:p>
          <a:p>
            <a:r>
              <a:rPr lang="en-GB" sz="2000" b="1" dirty="0" smtClean="0"/>
              <a:t>A </a:t>
            </a:r>
            <a:r>
              <a:rPr lang="en-GB" sz="2000" b="1" dirty="0"/>
              <a:t>sample transportation system </a:t>
            </a:r>
            <a:r>
              <a:rPr lang="en-GB" sz="2000" b="1" dirty="0" smtClean="0"/>
              <a:t>was put </a:t>
            </a:r>
            <a:r>
              <a:rPr lang="en-GB" sz="2000" b="1" dirty="0"/>
              <a:t>in place </a:t>
            </a:r>
            <a:r>
              <a:rPr lang="en-GB" sz="2000" dirty="0"/>
              <a:t>to complement TB diagnosis </a:t>
            </a:r>
          </a:p>
          <a:p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endParaRPr lang="en-Z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CQUIN Learning Network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 descr="Image result for genexpert machine Zimbabw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030" y="1370013"/>
            <a:ext cx="3512440" cy="326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07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18407"/>
          </a:xfrm>
        </p:spPr>
        <p:txBody>
          <a:bodyPr/>
          <a:lstStyle/>
          <a:p>
            <a:r>
              <a:rPr lang="en-ZW" sz="2100" b="1" dirty="0">
                <a:solidFill>
                  <a:schemeClr val="bg1"/>
                </a:solidFill>
              </a:rPr>
              <a:t>Roadmap in Implementation of the National ICF/IPT Programme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561510"/>
              </p:ext>
            </p:extLst>
          </p:nvPr>
        </p:nvGraphicFramePr>
        <p:xfrm>
          <a:off x="338667" y="319211"/>
          <a:ext cx="8702636" cy="3981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Brace 4"/>
          <p:cNvSpPr/>
          <p:nvPr/>
        </p:nvSpPr>
        <p:spPr>
          <a:xfrm rot="5400000">
            <a:off x="3398959" y="507470"/>
            <a:ext cx="405575" cy="6526159"/>
          </a:xfrm>
          <a:prstGeom prst="rightBrace">
            <a:avLst>
              <a:gd name="adj1" fmla="val 8333"/>
              <a:gd name="adj2" fmla="val 501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W" sz="1350"/>
          </a:p>
        </p:txBody>
      </p:sp>
      <p:sp>
        <p:nvSpPr>
          <p:cNvPr id="6" name="Right Brace 5"/>
          <p:cNvSpPr/>
          <p:nvPr/>
        </p:nvSpPr>
        <p:spPr>
          <a:xfrm rot="5400000">
            <a:off x="7902524" y="2903736"/>
            <a:ext cx="365794" cy="15978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W" sz="1350"/>
          </a:p>
        </p:txBody>
      </p:sp>
      <p:sp>
        <p:nvSpPr>
          <p:cNvPr id="7" name="TextBox 6"/>
          <p:cNvSpPr txBox="1"/>
          <p:nvPr/>
        </p:nvSpPr>
        <p:spPr>
          <a:xfrm>
            <a:off x="2871226" y="3986923"/>
            <a:ext cx="1473959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W" sz="1200" b="1" dirty="0"/>
              <a:t>Jan 2012 – Dec 2013 </a:t>
            </a:r>
          </a:p>
          <a:p>
            <a:pPr algn="ctr"/>
            <a:r>
              <a:rPr lang="en-ZW" sz="1200" b="1" dirty="0"/>
              <a:t>(10 sites)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3578" y="3961347"/>
            <a:ext cx="1600778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W" sz="1200" b="1" dirty="0"/>
              <a:t>Jan 2014 – Dec 2018</a:t>
            </a:r>
          </a:p>
          <a:p>
            <a:pPr algn="ctr"/>
            <a:r>
              <a:rPr lang="en-ZW" sz="1200" b="1" dirty="0"/>
              <a:t> ( 1280 sites)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011305"/>
              </p:ext>
            </p:extLst>
          </p:nvPr>
        </p:nvGraphicFramePr>
        <p:xfrm>
          <a:off x="158045" y="4458652"/>
          <a:ext cx="8111082" cy="684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4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8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42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Indicator</a:t>
                      </a:r>
                    </a:p>
                  </a:txBody>
                  <a:tcPr marL="51435" marR="5143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51435" marR="5143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51435" marR="5143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51435" marR="51435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8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1400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r>
                        <a:rPr lang="en-ZW" sz="1400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W" sz="1400" dirty="0">
                          <a:solidFill>
                            <a:schemeClr val="bg1"/>
                          </a:solidFill>
                          <a:effectLst/>
                        </a:rPr>
                        <a:t>of adults and children in HIV care started on TB preventive Therapy</a:t>
                      </a:r>
                      <a:endParaRPr lang="en-ZW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1400" dirty="0">
                          <a:solidFill>
                            <a:schemeClr val="bg1"/>
                          </a:solidFill>
                          <a:effectLst/>
                        </a:rPr>
                        <a:t>15%</a:t>
                      </a:r>
                      <a:endParaRPr lang="en-ZW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1400" dirty="0">
                          <a:solidFill>
                            <a:schemeClr val="bg1"/>
                          </a:solidFill>
                          <a:effectLst/>
                        </a:rPr>
                        <a:t>25% </a:t>
                      </a:r>
                      <a:endParaRPr lang="en-ZW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1400" dirty="0">
                          <a:solidFill>
                            <a:schemeClr val="bg1"/>
                          </a:solidFill>
                          <a:effectLst/>
                        </a:rPr>
                        <a:t>40%</a:t>
                      </a:r>
                      <a:endParaRPr lang="en-ZW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75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CQUIN Learning Network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BCA-EEB9-4909-AB36-4546095AE386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793"/>
            <a:ext cx="6457949" cy="136542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" y="1255455"/>
            <a:ext cx="92343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W" sz="2000" b="1" i="1" dirty="0"/>
              <a:t>Setting:</a:t>
            </a:r>
            <a:r>
              <a:rPr lang="en-ZW" sz="2000" dirty="0"/>
              <a:t> 7 pilot sites in Zimbabwe implementing 6 months of isoniazid preventive therapy (IPT) for PLHIV</a:t>
            </a:r>
          </a:p>
          <a:p>
            <a:r>
              <a:rPr lang="en-ZW" sz="2000" b="1" i="1" dirty="0" smtClean="0"/>
              <a:t>Objectives</a:t>
            </a:r>
            <a:r>
              <a:rPr lang="en-ZW" sz="2000" b="1" i="1" dirty="0"/>
              <a:t>:</a:t>
            </a:r>
            <a:r>
              <a:rPr lang="en-ZW" sz="2000" dirty="0"/>
              <a:t> To determine, among PLHIV started on IPT, the completion rates for a 6-month course of IPT and factors associated with non-adherence</a:t>
            </a:r>
            <a:r>
              <a:rPr lang="en-ZW" sz="2000" dirty="0" smtClean="0"/>
              <a:t>.</a:t>
            </a:r>
          </a:p>
          <a:p>
            <a:r>
              <a:rPr lang="en-ZW" sz="2000" b="1" i="1" dirty="0" smtClean="0"/>
              <a:t> </a:t>
            </a:r>
            <a:r>
              <a:rPr lang="en-ZW" sz="2000" b="1" i="1" dirty="0"/>
              <a:t>Design:</a:t>
            </a:r>
            <a:r>
              <a:rPr lang="en-ZW" sz="2000" dirty="0"/>
              <a:t> A retrospective cohort study. </a:t>
            </a:r>
            <a:endParaRPr lang="en-ZW" sz="2000" dirty="0" smtClean="0"/>
          </a:p>
          <a:p>
            <a:r>
              <a:rPr lang="en-ZW" sz="2000" b="1" i="1" dirty="0" smtClean="0"/>
              <a:t>Results</a:t>
            </a:r>
            <a:r>
              <a:rPr lang="en-ZW" sz="2000" b="1" i="1" dirty="0"/>
              <a:t>:</a:t>
            </a:r>
            <a:r>
              <a:rPr lang="en-ZW" sz="2000" dirty="0"/>
              <a:t> Of 578 patients, </a:t>
            </a:r>
            <a:r>
              <a:rPr lang="en-ZW" sz="2000" b="1" dirty="0" smtClean="0"/>
              <a:t>81% </a:t>
            </a:r>
            <a:r>
              <a:rPr lang="en-ZW" sz="2000" b="1" dirty="0"/>
              <a:t>completed IPT</a:t>
            </a:r>
            <a:r>
              <a:rPr lang="en-ZW" sz="2000" dirty="0"/>
              <a:t>. Of the 112 patients who failed to complete IPT, </a:t>
            </a:r>
            <a:r>
              <a:rPr lang="en-ZW" sz="2000" dirty="0" smtClean="0"/>
              <a:t>60% </a:t>
            </a:r>
            <a:r>
              <a:rPr lang="en-ZW" sz="2000" dirty="0"/>
              <a:t>were lost to follow-up, 30 (27%) stopped </a:t>
            </a:r>
            <a:r>
              <a:rPr lang="en-ZW" sz="2000" dirty="0" smtClean="0"/>
              <a:t>treatment, </a:t>
            </a:r>
            <a:r>
              <a:rPr lang="en-ZW" sz="2000" dirty="0"/>
              <a:t>8 (7%) developed toxicity/adverse reactions, 5 (5%) were documented as having drug </a:t>
            </a:r>
            <a:r>
              <a:rPr lang="en-ZW" sz="2000" dirty="0" smtClean="0"/>
              <a:t>stock-outs.</a:t>
            </a:r>
          </a:p>
          <a:p>
            <a:r>
              <a:rPr lang="en-ZW" sz="2000" dirty="0" smtClean="0"/>
              <a:t> Receiving </a:t>
            </a:r>
            <a:r>
              <a:rPr lang="en-ZW" sz="2000" b="1" dirty="0" smtClean="0"/>
              <a:t>over 2 </a:t>
            </a:r>
            <a:r>
              <a:rPr lang="en-ZW" sz="2000" b="1" dirty="0"/>
              <a:t>month supply of isoniazid </a:t>
            </a:r>
            <a:r>
              <a:rPr lang="en-ZW" sz="2000" dirty="0"/>
              <a:t>at the start of treatment </a:t>
            </a:r>
            <a:r>
              <a:rPr lang="en-ZW" sz="2000" dirty="0" smtClean="0"/>
              <a:t>was </a:t>
            </a:r>
            <a:r>
              <a:rPr lang="en-ZW" sz="2000" dirty="0"/>
              <a:t>associated with a lower risk of not completing IPT, while missing clinic visits prior to starting IPT </a:t>
            </a:r>
            <a:r>
              <a:rPr lang="en-ZW" sz="2000" dirty="0" smtClean="0"/>
              <a:t>was </a:t>
            </a:r>
            <a:r>
              <a:rPr lang="en-ZW" sz="2000" dirty="0"/>
              <a:t>associated with a higher risk of non-completion. </a:t>
            </a:r>
          </a:p>
        </p:txBody>
      </p:sp>
    </p:spTree>
    <p:extLst>
      <p:ext uri="{BB962C8B-B14F-4D97-AF65-F5344CB8AC3E}">
        <p14:creationId xmlns:p14="http://schemas.microsoft.com/office/powerpoint/2010/main" val="382299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79732" y="3143112"/>
            <a:ext cx="1964267" cy="2031325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defTabSz="342900"/>
            <a:r>
              <a:rPr lang="en-ZW" dirty="0" smtClean="0">
                <a:solidFill>
                  <a:prstClr val="black"/>
                </a:solidFill>
              </a:rPr>
              <a:t>Cumulative no. of ART clients </a:t>
            </a:r>
          </a:p>
          <a:p>
            <a:pPr defTabSz="342900"/>
            <a:r>
              <a:rPr lang="en-ZW" dirty="0">
                <a:solidFill>
                  <a:prstClr val="black"/>
                </a:solidFill>
              </a:rPr>
              <a:t>s</a:t>
            </a:r>
            <a:r>
              <a:rPr lang="en-ZW" dirty="0" smtClean="0">
                <a:solidFill>
                  <a:prstClr val="black"/>
                </a:solidFill>
              </a:rPr>
              <a:t>tarted </a:t>
            </a:r>
            <a:r>
              <a:rPr lang="en-ZW" dirty="0" smtClean="0">
                <a:solidFill>
                  <a:prstClr val="black"/>
                </a:solidFill>
              </a:rPr>
              <a:t>on IPT increased from </a:t>
            </a:r>
          </a:p>
          <a:p>
            <a:pPr defTabSz="342900"/>
            <a:r>
              <a:rPr lang="en-ZW" b="1" dirty="0" smtClean="0">
                <a:solidFill>
                  <a:schemeClr val="accent2"/>
                </a:solidFill>
              </a:rPr>
              <a:t>98</a:t>
            </a:r>
            <a:r>
              <a:rPr lang="en-ZW" dirty="0" smtClean="0">
                <a:solidFill>
                  <a:srgbClr val="00B050"/>
                </a:solidFill>
              </a:rPr>
              <a:t> </a:t>
            </a:r>
            <a:r>
              <a:rPr lang="en-ZW" dirty="0" smtClean="0">
                <a:solidFill>
                  <a:prstClr val="black"/>
                </a:solidFill>
              </a:rPr>
              <a:t>in </a:t>
            </a:r>
            <a:r>
              <a:rPr lang="en-ZW" b="1" dirty="0" smtClean="0">
                <a:solidFill>
                  <a:schemeClr val="accent2"/>
                </a:solidFill>
              </a:rPr>
              <a:t>2012</a:t>
            </a:r>
            <a:r>
              <a:rPr lang="en-ZW" dirty="0" smtClean="0">
                <a:solidFill>
                  <a:prstClr val="black"/>
                </a:solidFill>
              </a:rPr>
              <a:t> </a:t>
            </a:r>
          </a:p>
          <a:p>
            <a:pPr defTabSz="342900"/>
            <a:r>
              <a:rPr lang="en-ZW" dirty="0" smtClean="0">
                <a:solidFill>
                  <a:prstClr val="black"/>
                </a:solidFill>
              </a:rPr>
              <a:t>to </a:t>
            </a:r>
            <a:r>
              <a:rPr lang="en-ZW" b="1" dirty="0" smtClean="0">
                <a:solidFill>
                  <a:schemeClr val="accent2"/>
                </a:solidFill>
              </a:rPr>
              <a:t>373,819</a:t>
            </a:r>
            <a:r>
              <a:rPr lang="en-ZW" dirty="0" smtClean="0">
                <a:solidFill>
                  <a:srgbClr val="00B050"/>
                </a:solidFill>
              </a:rPr>
              <a:t> </a:t>
            </a:r>
            <a:r>
              <a:rPr lang="en-ZW" dirty="0" smtClean="0">
                <a:solidFill>
                  <a:prstClr val="black"/>
                </a:solidFill>
              </a:rPr>
              <a:t>by </a:t>
            </a:r>
            <a:r>
              <a:rPr lang="en-ZW" b="1" dirty="0" smtClean="0">
                <a:solidFill>
                  <a:schemeClr val="accent2"/>
                </a:solidFill>
              </a:rPr>
              <a:t>2018</a:t>
            </a:r>
            <a:endParaRPr lang="en-ZW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727810"/>
              </p:ext>
            </p:extLst>
          </p:nvPr>
        </p:nvGraphicFramePr>
        <p:xfrm>
          <a:off x="2246489" y="1079424"/>
          <a:ext cx="4847793" cy="3977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94282" y="1079424"/>
            <a:ext cx="2049717" cy="203132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342900"/>
            <a:r>
              <a:rPr lang="en-ZW" dirty="0" smtClean="0">
                <a:solidFill>
                  <a:prstClr val="black"/>
                </a:solidFill>
              </a:rPr>
              <a:t>No. of ART sites </a:t>
            </a:r>
          </a:p>
          <a:p>
            <a:pPr defTabSz="342900"/>
            <a:r>
              <a:rPr lang="en-ZW" dirty="0" smtClean="0">
                <a:solidFill>
                  <a:prstClr val="black"/>
                </a:solidFill>
              </a:rPr>
              <a:t>offering IPT increased from </a:t>
            </a:r>
            <a:r>
              <a:rPr lang="en-ZW" b="1" dirty="0" smtClean="0">
                <a:solidFill>
                  <a:srgbClr val="0070C0"/>
                </a:solidFill>
              </a:rPr>
              <a:t>10/1560 (&lt;1%)</a:t>
            </a:r>
            <a:r>
              <a:rPr lang="en-ZW" dirty="0" smtClean="0">
                <a:solidFill>
                  <a:prstClr val="black"/>
                </a:solidFill>
              </a:rPr>
              <a:t> in </a:t>
            </a:r>
            <a:r>
              <a:rPr lang="en-ZW" b="1" dirty="0" smtClean="0">
                <a:solidFill>
                  <a:srgbClr val="0070C0"/>
                </a:solidFill>
              </a:rPr>
              <a:t>2012</a:t>
            </a:r>
            <a:r>
              <a:rPr lang="en-ZW" dirty="0" smtClean="0">
                <a:solidFill>
                  <a:prstClr val="black"/>
                </a:solidFill>
              </a:rPr>
              <a:t> to </a:t>
            </a:r>
            <a:r>
              <a:rPr lang="en-ZW" b="1" dirty="0" smtClean="0">
                <a:solidFill>
                  <a:srgbClr val="0070C0"/>
                </a:solidFill>
              </a:rPr>
              <a:t>1,280/1,560 (82%) </a:t>
            </a:r>
            <a:r>
              <a:rPr lang="en-ZW" dirty="0" smtClean="0">
                <a:solidFill>
                  <a:prstClr val="black"/>
                </a:solidFill>
              </a:rPr>
              <a:t>by </a:t>
            </a:r>
            <a:r>
              <a:rPr lang="en-ZW" b="1" dirty="0" smtClean="0">
                <a:solidFill>
                  <a:schemeClr val="accent1"/>
                </a:solidFill>
              </a:rPr>
              <a:t>2018</a:t>
            </a:r>
            <a:endParaRPr lang="en-ZW" b="1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85252"/>
            <a:ext cx="8869111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ZW" b="1" dirty="0" smtClean="0">
                <a:solidFill>
                  <a:srgbClr val="FF0000"/>
                </a:solidFill>
                <a:latin typeface="+mn-lt"/>
              </a:rPr>
              <a:t>Zimbabwe National Progress in TPT Implementation, 2012-2018</a:t>
            </a:r>
            <a:endParaRPr lang="en-ZW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992341"/>
            <a:ext cx="2348089" cy="42473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ZW" b="1" dirty="0" smtClean="0">
                <a:solidFill>
                  <a:srgbClr val="FF0000"/>
                </a:solidFill>
              </a:rPr>
              <a:t>Intervention: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W" b="1" i="1" dirty="0"/>
              <a:t>Strengthened counselling of clients on IPT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W" b="1" i="1" dirty="0" smtClean="0"/>
              <a:t>Synchronized ARV and INH pick up visits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W" b="1" i="1" dirty="0" smtClean="0"/>
              <a:t>Spaced meds pick up visits to 3 monthly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W" b="1" i="1" dirty="0" smtClean="0"/>
              <a:t>Changed the INH formulation from 100mg to 300mg tabs to reduce pill burden</a:t>
            </a:r>
          </a:p>
        </p:txBody>
      </p:sp>
    </p:spTree>
    <p:extLst>
      <p:ext uri="{BB962C8B-B14F-4D97-AF65-F5344CB8AC3E}">
        <p14:creationId xmlns:p14="http://schemas.microsoft.com/office/powerpoint/2010/main" val="114496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7695" y="4142546"/>
            <a:ext cx="4083981" cy="923330"/>
          </a:xfrm>
          <a:prstGeom prst="rect">
            <a:avLst/>
          </a:prstGeom>
          <a:noFill/>
          <a:ln w="25400">
            <a:solidFill>
              <a:srgbClr val="DD41D2"/>
            </a:solidFill>
          </a:ln>
        </p:spPr>
        <p:txBody>
          <a:bodyPr wrap="square" rtlCol="0">
            <a:spAutoFit/>
          </a:bodyPr>
          <a:lstStyle/>
          <a:p>
            <a:pPr defTabSz="342900"/>
            <a:r>
              <a:rPr lang="en-ZW" b="1" dirty="0" smtClean="0">
                <a:solidFill>
                  <a:prstClr val="black"/>
                </a:solidFill>
              </a:rPr>
              <a:t>% of clients stopping IPT due to toxicities has declined from a </a:t>
            </a:r>
            <a:r>
              <a:rPr lang="en-ZW" b="1" dirty="0" smtClean="0">
                <a:solidFill>
                  <a:prstClr val="black"/>
                </a:solidFill>
              </a:rPr>
              <a:t>1.5% </a:t>
            </a:r>
            <a:r>
              <a:rPr lang="en-ZW" b="1" dirty="0" smtClean="0">
                <a:solidFill>
                  <a:prstClr val="black"/>
                </a:solidFill>
              </a:rPr>
              <a:t>peak </a:t>
            </a:r>
            <a:r>
              <a:rPr lang="en-ZW" b="1" dirty="0" smtClean="0">
                <a:solidFill>
                  <a:prstClr val="black"/>
                </a:solidFill>
              </a:rPr>
              <a:t>in 2015 to </a:t>
            </a:r>
            <a:r>
              <a:rPr lang="en-ZW" b="1" dirty="0" smtClean="0">
                <a:solidFill>
                  <a:prstClr val="black"/>
                </a:solidFill>
              </a:rPr>
              <a:t>0.9% in 2018</a:t>
            </a:r>
            <a:endParaRPr lang="en-ZW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308" y="4281045"/>
            <a:ext cx="3885273" cy="646331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defTabSz="342900"/>
            <a:r>
              <a:rPr lang="en-ZW" b="1" dirty="0" smtClean="0">
                <a:solidFill>
                  <a:prstClr val="black"/>
                </a:solidFill>
              </a:rPr>
              <a:t>% of IPT clients developing TB </a:t>
            </a:r>
            <a:r>
              <a:rPr lang="en-ZW" b="1" dirty="0" smtClean="0">
                <a:solidFill>
                  <a:prstClr val="black"/>
                </a:solidFill>
              </a:rPr>
              <a:t>has declined </a:t>
            </a:r>
            <a:r>
              <a:rPr lang="en-ZW" b="1" dirty="0" smtClean="0">
                <a:solidFill>
                  <a:prstClr val="black"/>
                </a:solidFill>
              </a:rPr>
              <a:t>over time and generally &lt;1%</a:t>
            </a:r>
            <a:endParaRPr lang="en-ZW" b="1" dirty="0">
              <a:solidFill>
                <a:srgbClr val="7030A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5877282"/>
              </p:ext>
            </p:extLst>
          </p:nvPr>
        </p:nvGraphicFramePr>
        <p:xfrm>
          <a:off x="-109045" y="1313749"/>
          <a:ext cx="4601980" cy="2893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9039526"/>
              </p:ext>
            </p:extLst>
          </p:nvPr>
        </p:nvGraphicFramePr>
        <p:xfrm>
          <a:off x="4492935" y="1313749"/>
          <a:ext cx="4516154" cy="2893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9585" y="81932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ZW" sz="3600" b="1" dirty="0">
                <a:solidFill>
                  <a:srgbClr val="FF0000"/>
                </a:solidFill>
                <a:latin typeface="+mn-lt"/>
              </a:rPr>
              <a:t>Development of TB and toxicities/side-effects among </a:t>
            </a:r>
            <a:r>
              <a:rPr lang="en-ZW" sz="3600" b="1" dirty="0" smtClean="0">
                <a:solidFill>
                  <a:srgbClr val="FF0000"/>
                </a:solidFill>
                <a:latin typeface="+mn-lt"/>
              </a:rPr>
              <a:t>TPT clients in Zimbabwe, </a:t>
            </a:r>
            <a:r>
              <a:rPr lang="en-ZW" sz="3600" b="1" dirty="0">
                <a:solidFill>
                  <a:srgbClr val="FF0000"/>
                </a:solidFill>
                <a:latin typeface="+mn-lt"/>
              </a:rPr>
              <a:t>2012 – 2018</a:t>
            </a:r>
            <a:endParaRPr lang="en-ZW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939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6453</TotalTime>
  <Words>1124</Words>
  <Application>Microsoft Office PowerPoint</Application>
  <PresentationFormat>On-screen Show (16:9)</PresentationFormat>
  <Paragraphs>142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Times New Roman</vt:lpstr>
      <vt:lpstr>Trade Gothic LT Std Bold</vt:lpstr>
      <vt:lpstr>Office Theme</vt:lpstr>
      <vt:lpstr>DSD and TB/HIV services in Zimbabwe</vt:lpstr>
      <vt:lpstr>Presentation Outline</vt:lpstr>
      <vt:lpstr>Background</vt:lpstr>
      <vt:lpstr>TB/HIV Country Context</vt:lpstr>
      <vt:lpstr>Reducing the Burden of TB among PLHIV (3 I’s) </vt:lpstr>
      <vt:lpstr>Roadmap in Implementation of the National ICF/IPT Programme </vt:lpstr>
      <vt:lpstr>PowerPoint Presentation</vt:lpstr>
      <vt:lpstr>Zimbabwe National Progress in TPT Implementation, 2012-2018</vt:lpstr>
      <vt:lpstr>Development of TB and toxicities/side-effects among TPT clients in Zimbabwe, 2012 – 2018</vt:lpstr>
      <vt:lpstr>DSD for TB/HIV Opportunities:</vt:lpstr>
      <vt:lpstr>DSD for TB/HIV Challenges:</vt:lpstr>
      <vt:lpstr>Conclusion:</vt:lpstr>
      <vt:lpstr>Acknowledgements: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Michael Cestare</dc:creator>
  <cp:lastModifiedBy>Dr Apollo</cp:lastModifiedBy>
  <cp:revision>69</cp:revision>
  <dcterms:created xsi:type="dcterms:W3CDTF">2018-10-17T16:28:55Z</dcterms:created>
  <dcterms:modified xsi:type="dcterms:W3CDTF">2019-07-22T14:34:37Z</dcterms:modified>
</cp:coreProperties>
</file>